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1" r:id="rId2"/>
    <p:sldId id="2562" r:id="rId3"/>
    <p:sldId id="2563" r:id="rId4"/>
    <p:sldId id="2564" r:id="rId5"/>
    <p:sldId id="2565" r:id="rId6"/>
    <p:sldId id="2566" r:id="rId7"/>
    <p:sldId id="2567" r:id="rId8"/>
    <p:sldId id="2568" r:id="rId9"/>
    <p:sldId id="2569" r:id="rId10"/>
    <p:sldId id="2570" r:id="rId11"/>
    <p:sldId id="2571" r:id="rId12"/>
    <p:sldId id="2572" r:id="rId13"/>
    <p:sldId id="2573" r:id="rId14"/>
    <p:sldId id="2574" r:id="rId15"/>
    <p:sldId id="2575" r:id="rId16"/>
    <p:sldId id="2576" r:id="rId17"/>
    <p:sldId id="2577" r:id="rId18"/>
    <p:sldId id="2578" r:id="rId1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Jak správně vytvářet prezentaci v PowerPointu s využitím Copilota" id="{95C18694-286C-4EC5-A31D-536552592D3B}">
          <p14:sldIdLst>
            <p14:sldId id="2561"/>
            <p14:sldId id="2562"/>
          </p14:sldIdLst>
        </p14:section>
        <p14:section name="Úvod do PowerPointu a Copilota" id="{31DB992F-264B-4894-88BF-7F5AFB327FB3}">
          <p14:sldIdLst>
            <p14:sldId id="2563"/>
            <p14:sldId id="2564"/>
            <p14:sldId id="2565"/>
          </p14:sldIdLst>
        </p14:section>
        <p14:section name="Plánování prezentace" id="{A6CD5FA4-B096-4CAE-8669-294317209A5B}">
          <p14:sldIdLst>
            <p14:sldId id="2566"/>
            <p14:sldId id="2567"/>
            <p14:sldId id="2568"/>
          </p14:sldIdLst>
        </p14:section>
        <p14:section name="Vytváření snímků" id="{3850C5B9-961D-48C4-9826-7721157D4C48}">
          <p14:sldIdLst>
            <p14:sldId id="2569"/>
            <p14:sldId id="2570"/>
            <p14:sldId id="2571"/>
          </p14:sldIdLst>
        </p14:section>
        <p14:section name="Využití Copilota při tvorbě obsahu" id="{3BA67276-46EE-47AA-A56A-C937C65AE0FA}">
          <p14:sldIdLst>
            <p14:sldId id="2572"/>
            <p14:sldId id="2573"/>
            <p14:sldId id="2574"/>
          </p14:sldIdLst>
        </p14:section>
        <p14:section name="Optimalizace a finalizace prezentace" id="{178A8EAF-BB31-4BB2-8380-4A59565B19B5}">
          <p14:sldIdLst>
            <p14:sldId id="2575"/>
            <p14:sldId id="2576"/>
            <p14:sldId id="2577"/>
          </p14:sldIdLst>
        </p14:section>
        <p14:section name="Závěr" id="{7817F765-0234-4799-9B3C-6C13BFED2356}">
          <p14:sldIdLst>
            <p14:sldId id="257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7989" autoAdjust="0"/>
    <p:restoredTop sz="94660"/>
  </p:normalViewPr>
  <p:slideViewPr>
    <p:cSldViewPr snapToGrid="0">
      <p:cViewPr varScale="1">
        <p:scale>
          <a:sx n="87" d="100"/>
          <a:sy n="87" d="100"/>
        </p:scale>
        <p:origin x="144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B263FE-0EB5-4B50-94A1-C6B75AC17DFD}" type="doc">
      <dgm:prSet loTypeId="urn:microsoft.com/office/officeart/2024/3/layout/hArchList1" loCatId="List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F33A3FBD-AAA3-4435-AB1B-23400F36842A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cs-CZ"/>
            <a:t>Plánování prezentace</a:t>
          </a:r>
          <a:endParaRPr lang="en-US"/>
        </a:p>
      </dgm:t>
    </dgm:pt>
    <dgm:pt modelId="{9156847A-9D79-4333-B411-906CF93FF2FC}" type="parTrans" cxnId="{45BE7540-786B-49EF-B198-D561B3F7705A}">
      <dgm:prSet/>
      <dgm:spPr/>
      <dgm:t>
        <a:bodyPr/>
        <a:lstStyle/>
        <a:p>
          <a:endParaRPr lang="en-US"/>
        </a:p>
      </dgm:t>
    </dgm:pt>
    <dgm:pt modelId="{415B9AEB-F75C-4B94-847B-990F3A3DC1C9}" type="sibTrans" cxnId="{45BE7540-786B-49EF-B198-D561B3F7705A}">
      <dgm:prSet/>
      <dgm:spPr/>
      <dgm:t>
        <a:bodyPr/>
        <a:lstStyle/>
        <a:p>
          <a:pPr>
            <a:lnSpc>
              <a:spcPct val="100000"/>
            </a:lnSpc>
            <a:defRPr b="1"/>
          </a:pPr>
          <a:endParaRPr lang="en-US"/>
        </a:p>
      </dgm:t>
    </dgm:pt>
    <dgm:pt modelId="{7343224E-8E2B-4E9C-968E-04D2AD0A2442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Správné plánování je základem úspěšné prezentace. Vytvořte osnovu a určete klíčové body, které chcete sdělit.</a:t>
          </a:r>
          <a:endParaRPr lang="en-US"/>
        </a:p>
      </dgm:t>
    </dgm:pt>
    <dgm:pt modelId="{CEDB0746-DF54-41EB-B2BC-51A6AB097902}" type="parTrans" cxnId="{E7C80240-7E5C-4F21-93B9-3560EE900EEC}">
      <dgm:prSet/>
      <dgm:spPr/>
      <dgm:t>
        <a:bodyPr/>
        <a:lstStyle/>
        <a:p>
          <a:endParaRPr lang="en-US"/>
        </a:p>
      </dgm:t>
    </dgm:pt>
    <dgm:pt modelId="{0084FD28-FC0A-461D-A410-841ECA484ECA}" type="sibTrans" cxnId="{E7C80240-7E5C-4F21-93B9-3560EE900EEC}">
      <dgm:prSet/>
      <dgm:spPr/>
      <dgm:t>
        <a:bodyPr/>
        <a:lstStyle/>
        <a:p>
          <a:endParaRPr lang="en-US"/>
        </a:p>
      </dgm:t>
    </dgm:pt>
    <dgm:pt modelId="{255F5AD8-320C-4037-AFE7-155F681C9316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cs-CZ"/>
            <a:t>Kvalitní obsah</a:t>
          </a:r>
          <a:endParaRPr lang="en-US"/>
        </a:p>
      </dgm:t>
    </dgm:pt>
    <dgm:pt modelId="{E20233BB-D255-4522-BCAE-F5B7547FECCB}" type="parTrans" cxnId="{BC5B92CA-1D83-4BE0-92F6-804C6F79CC40}">
      <dgm:prSet/>
      <dgm:spPr/>
      <dgm:t>
        <a:bodyPr/>
        <a:lstStyle/>
        <a:p>
          <a:endParaRPr lang="en-US"/>
        </a:p>
      </dgm:t>
    </dgm:pt>
    <dgm:pt modelId="{769682A1-2212-4189-96FB-1A24C4225F06}" type="sibTrans" cxnId="{BC5B92CA-1D83-4BE0-92F6-804C6F79CC40}">
      <dgm:prSet/>
      <dgm:spPr/>
      <dgm:t>
        <a:bodyPr/>
        <a:lstStyle/>
        <a:p>
          <a:pPr>
            <a:lnSpc>
              <a:spcPct val="100000"/>
            </a:lnSpc>
            <a:defRPr b="1"/>
          </a:pPr>
          <a:endParaRPr lang="en-US"/>
        </a:p>
      </dgm:t>
    </dgm:pt>
    <dgm:pt modelId="{D24265BA-B835-4598-B6C1-ADC07991FCE3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Zajistěte, aby váš obsah byl relevantní a hodnotný pro vaše publikum. To pomůže udržet jejich pozornost a zájem.</a:t>
          </a:r>
          <a:endParaRPr lang="en-US"/>
        </a:p>
      </dgm:t>
    </dgm:pt>
    <dgm:pt modelId="{10DC6D46-B9F2-4558-A2D9-12D00A6E06D9}" type="parTrans" cxnId="{3183B3A9-80BA-494A-9CD7-BE285CB54804}">
      <dgm:prSet/>
      <dgm:spPr/>
      <dgm:t>
        <a:bodyPr/>
        <a:lstStyle/>
        <a:p>
          <a:endParaRPr lang="en-US"/>
        </a:p>
      </dgm:t>
    </dgm:pt>
    <dgm:pt modelId="{DB1B7960-59BE-4142-8D2E-9F8F01D662D5}" type="sibTrans" cxnId="{3183B3A9-80BA-494A-9CD7-BE285CB54804}">
      <dgm:prSet/>
      <dgm:spPr/>
      <dgm:t>
        <a:bodyPr/>
        <a:lstStyle/>
        <a:p>
          <a:endParaRPr lang="en-US"/>
        </a:p>
      </dgm:t>
    </dgm:pt>
    <dgm:pt modelId="{A1FE4E3E-F554-4010-9FF4-709E1FE94BED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cs-CZ"/>
            <a:t>Efektivní vizuální prvky</a:t>
          </a:r>
          <a:endParaRPr lang="en-US"/>
        </a:p>
      </dgm:t>
    </dgm:pt>
    <dgm:pt modelId="{5EFBC858-70DA-4B45-9BAD-CF7B25D57C79}" type="parTrans" cxnId="{B048C2ED-372D-4042-B506-79E8796014B2}">
      <dgm:prSet/>
      <dgm:spPr/>
      <dgm:t>
        <a:bodyPr/>
        <a:lstStyle/>
        <a:p>
          <a:endParaRPr lang="en-US"/>
        </a:p>
      </dgm:t>
    </dgm:pt>
    <dgm:pt modelId="{E3B3CCFE-66AB-434C-B3F1-FE05438A9AC8}" type="sibTrans" cxnId="{B048C2ED-372D-4042-B506-79E8796014B2}">
      <dgm:prSet/>
      <dgm:spPr/>
      <dgm:t>
        <a:bodyPr/>
        <a:lstStyle/>
        <a:p>
          <a:endParaRPr lang="en-US"/>
        </a:p>
      </dgm:t>
    </dgm:pt>
    <dgm:pt modelId="{9B327C0D-5E4E-4CCC-B905-F9E3834039ED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Používejte vizuální prvky, které podporují váš obsah a zlepšují porozumění. Správné grafiky a obrázky mohou zvýšit dopad vašeho sdělení.</a:t>
          </a:r>
          <a:endParaRPr lang="en-US"/>
        </a:p>
      </dgm:t>
    </dgm:pt>
    <dgm:pt modelId="{AEA09A99-CD9E-4F30-B12A-70A04EB89296}" type="parTrans" cxnId="{3B4AF4D3-C120-4B5F-A11C-0F4BBE54997F}">
      <dgm:prSet/>
      <dgm:spPr/>
      <dgm:t>
        <a:bodyPr/>
        <a:lstStyle/>
        <a:p>
          <a:endParaRPr lang="en-US"/>
        </a:p>
      </dgm:t>
    </dgm:pt>
    <dgm:pt modelId="{82FF5FB7-9DC6-4A03-8F09-DBF9A1640624}" type="sibTrans" cxnId="{3B4AF4D3-C120-4B5F-A11C-0F4BBE54997F}">
      <dgm:prSet/>
      <dgm:spPr/>
      <dgm:t>
        <a:bodyPr/>
        <a:lstStyle/>
        <a:p>
          <a:endParaRPr lang="en-US"/>
        </a:p>
      </dgm:t>
    </dgm:pt>
    <dgm:pt modelId="{3A8CB325-E212-468B-AE8D-E067A17FE9EE}" type="pres">
      <dgm:prSet presAssocID="{2FB263FE-0EB5-4B50-94A1-C6B75AC17DFD}" presName="Name0" presStyleCnt="0">
        <dgm:presLayoutVars>
          <dgm:dir/>
          <dgm:resizeHandles val="exact"/>
        </dgm:presLayoutVars>
      </dgm:prSet>
      <dgm:spPr/>
    </dgm:pt>
    <dgm:pt modelId="{E70BB67D-5A42-4C46-A9E6-831138CE34BE}" type="pres">
      <dgm:prSet presAssocID="{F33A3FBD-AAA3-4435-AB1B-23400F36842A}" presName="compNode" presStyleCnt="0"/>
      <dgm:spPr/>
    </dgm:pt>
    <dgm:pt modelId="{CC6F4D7D-C1B6-4819-B26E-7C065B478FB0}" type="pres">
      <dgm:prSet presAssocID="{F33A3FBD-AAA3-4435-AB1B-23400F36842A}" presName="pictRect" presStyleLbl="revTx" presStyleIdx="0" presStyleCnt="6">
        <dgm:presLayoutVars>
          <dgm:chMax val="0"/>
          <dgm:bulletEnabled/>
        </dgm:presLayoutVars>
      </dgm:prSet>
      <dgm:spPr/>
    </dgm:pt>
    <dgm:pt modelId="{A661A82F-3449-4AE5-BD30-74E0E0B8A5E0}" type="pres">
      <dgm:prSet presAssocID="{F33A3FBD-AAA3-4435-AB1B-23400F36842A}" presName="textRect" presStyleLbl="revTx" presStyleIdx="1" presStyleCnt="6">
        <dgm:presLayoutVars>
          <dgm:bulletEnabled/>
        </dgm:presLayoutVars>
      </dgm:prSet>
      <dgm:spPr/>
    </dgm:pt>
    <dgm:pt modelId="{92F8AF71-6BF4-4798-B1F1-9349F251E9EE}" type="pres">
      <dgm:prSet presAssocID="{415B9AEB-F75C-4B94-847B-990F3A3DC1C9}" presName="sibTrans" presStyleLbl="sibTrans2D1" presStyleIdx="0" presStyleCnt="0"/>
      <dgm:spPr/>
    </dgm:pt>
    <dgm:pt modelId="{B1ED5895-2532-487B-AE72-A0A8968E109C}" type="pres">
      <dgm:prSet presAssocID="{255F5AD8-320C-4037-AFE7-155F681C9316}" presName="compNode" presStyleCnt="0"/>
      <dgm:spPr/>
    </dgm:pt>
    <dgm:pt modelId="{73BF22C8-0737-4D78-A0F4-A1256304D75B}" type="pres">
      <dgm:prSet presAssocID="{255F5AD8-320C-4037-AFE7-155F681C9316}" presName="pictRect" presStyleLbl="revTx" presStyleIdx="2" presStyleCnt="6">
        <dgm:presLayoutVars>
          <dgm:chMax val="0"/>
          <dgm:bulletEnabled/>
        </dgm:presLayoutVars>
      </dgm:prSet>
      <dgm:spPr/>
    </dgm:pt>
    <dgm:pt modelId="{AF648A30-1006-4515-BBAF-4204072A930E}" type="pres">
      <dgm:prSet presAssocID="{255F5AD8-320C-4037-AFE7-155F681C9316}" presName="textRect" presStyleLbl="revTx" presStyleIdx="3" presStyleCnt="6">
        <dgm:presLayoutVars>
          <dgm:bulletEnabled/>
        </dgm:presLayoutVars>
      </dgm:prSet>
      <dgm:spPr/>
    </dgm:pt>
    <dgm:pt modelId="{416BE33C-0E9F-4291-9ADF-D4C4C4BB3742}" type="pres">
      <dgm:prSet presAssocID="{769682A1-2212-4189-96FB-1A24C4225F06}" presName="sibTrans" presStyleLbl="sibTrans2D1" presStyleIdx="0" presStyleCnt="0"/>
      <dgm:spPr/>
    </dgm:pt>
    <dgm:pt modelId="{FE490F28-D63B-4650-8EE1-DC6763DE8AD7}" type="pres">
      <dgm:prSet presAssocID="{A1FE4E3E-F554-4010-9FF4-709E1FE94BED}" presName="compNode" presStyleCnt="0"/>
      <dgm:spPr/>
    </dgm:pt>
    <dgm:pt modelId="{EE218F93-85C0-4DE8-AB07-83022EF99C56}" type="pres">
      <dgm:prSet presAssocID="{A1FE4E3E-F554-4010-9FF4-709E1FE94BED}" presName="pictRect" presStyleLbl="revTx" presStyleIdx="4" presStyleCnt="6">
        <dgm:presLayoutVars>
          <dgm:chMax val="0"/>
          <dgm:bulletEnabled/>
        </dgm:presLayoutVars>
      </dgm:prSet>
      <dgm:spPr/>
    </dgm:pt>
    <dgm:pt modelId="{FE715677-DC2F-4956-8331-0BBC8BDECD46}" type="pres">
      <dgm:prSet presAssocID="{A1FE4E3E-F554-4010-9FF4-709E1FE94BED}" presName="textRect" presStyleLbl="revTx" presStyleIdx="5" presStyleCnt="6">
        <dgm:presLayoutVars>
          <dgm:bulletEnabled/>
        </dgm:presLayoutVars>
      </dgm:prSet>
      <dgm:spPr/>
    </dgm:pt>
  </dgm:ptLst>
  <dgm:cxnLst>
    <dgm:cxn modelId="{8809162F-12EF-45DA-AA00-BBD2E9482177}" type="presOf" srcId="{9B327C0D-5E4E-4CCC-B905-F9E3834039ED}" destId="{FE715677-DC2F-4956-8331-0BBC8BDECD46}" srcOrd="0" destOrd="0" presId="urn:microsoft.com/office/officeart/2024/3/layout/hArchList1"/>
    <dgm:cxn modelId="{C3C7533F-4183-4E6C-8978-81D8DD2EB92B}" type="presOf" srcId="{2FB263FE-0EB5-4B50-94A1-C6B75AC17DFD}" destId="{3A8CB325-E212-468B-AE8D-E067A17FE9EE}" srcOrd="0" destOrd="0" presId="urn:microsoft.com/office/officeart/2024/3/layout/hArchList1"/>
    <dgm:cxn modelId="{50B0F33F-72CD-463E-A58F-0794D8DF4242}" type="presOf" srcId="{769682A1-2212-4189-96FB-1A24C4225F06}" destId="{416BE33C-0E9F-4291-9ADF-D4C4C4BB3742}" srcOrd="0" destOrd="0" presId="urn:microsoft.com/office/officeart/2024/3/layout/hArchList1"/>
    <dgm:cxn modelId="{E7C80240-7E5C-4F21-93B9-3560EE900EEC}" srcId="{F33A3FBD-AAA3-4435-AB1B-23400F36842A}" destId="{7343224E-8E2B-4E9C-968E-04D2AD0A2442}" srcOrd="0" destOrd="0" parTransId="{CEDB0746-DF54-41EB-B2BC-51A6AB097902}" sibTransId="{0084FD28-FC0A-461D-A410-841ECA484ECA}"/>
    <dgm:cxn modelId="{45BE7540-786B-49EF-B198-D561B3F7705A}" srcId="{2FB263FE-0EB5-4B50-94A1-C6B75AC17DFD}" destId="{F33A3FBD-AAA3-4435-AB1B-23400F36842A}" srcOrd="0" destOrd="0" parTransId="{9156847A-9D79-4333-B411-906CF93FF2FC}" sibTransId="{415B9AEB-F75C-4B94-847B-990F3A3DC1C9}"/>
    <dgm:cxn modelId="{77A12244-1A7B-40F1-AEC5-FCDD669CEDEA}" type="presOf" srcId="{F33A3FBD-AAA3-4435-AB1B-23400F36842A}" destId="{CC6F4D7D-C1B6-4819-B26E-7C065B478FB0}" srcOrd="0" destOrd="0" presId="urn:microsoft.com/office/officeart/2024/3/layout/hArchList1"/>
    <dgm:cxn modelId="{3183B3A9-80BA-494A-9CD7-BE285CB54804}" srcId="{255F5AD8-320C-4037-AFE7-155F681C9316}" destId="{D24265BA-B835-4598-B6C1-ADC07991FCE3}" srcOrd="0" destOrd="0" parTransId="{10DC6D46-B9F2-4558-A2D9-12D00A6E06D9}" sibTransId="{DB1B7960-59BE-4142-8D2E-9F8F01D662D5}"/>
    <dgm:cxn modelId="{CB019CAA-44EF-444D-BCC3-D683FA9FFE5B}" type="presOf" srcId="{7343224E-8E2B-4E9C-968E-04D2AD0A2442}" destId="{A661A82F-3449-4AE5-BD30-74E0E0B8A5E0}" srcOrd="0" destOrd="0" presId="urn:microsoft.com/office/officeart/2024/3/layout/hArchList1"/>
    <dgm:cxn modelId="{FF9DA5C6-290A-471E-8025-2BFDF8F48706}" type="presOf" srcId="{255F5AD8-320C-4037-AFE7-155F681C9316}" destId="{73BF22C8-0737-4D78-A0F4-A1256304D75B}" srcOrd="0" destOrd="0" presId="urn:microsoft.com/office/officeart/2024/3/layout/hArchList1"/>
    <dgm:cxn modelId="{BC5B92CA-1D83-4BE0-92F6-804C6F79CC40}" srcId="{2FB263FE-0EB5-4B50-94A1-C6B75AC17DFD}" destId="{255F5AD8-320C-4037-AFE7-155F681C9316}" srcOrd="1" destOrd="0" parTransId="{E20233BB-D255-4522-BCAE-F5B7547FECCB}" sibTransId="{769682A1-2212-4189-96FB-1A24C4225F06}"/>
    <dgm:cxn modelId="{3B4AF4D3-C120-4B5F-A11C-0F4BBE54997F}" srcId="{A1FE4E3E-F554-4010-9FF4-709E1FE94BED}" destId="{9B327C0D-5E4E-4CCC-B905-F9E3834039ED}" srcOrd="0" destOrd="0" parTransId="{AEA09A99-CD9E-4F30-B12A-70A04EB89296}" sibTransId="{82FF5FB7-9DC6-4A03-8F09-DBF9A1640624}"/>
    <dgm:cxn modelId="{1D2572DB-4343-4DE2-908C-B896F42AB592}" type="presOf" srcId="{415B9AEB-F75C-4B94-847B-990F3A3DC1C9}" destId="{92F8AF71-6BF4-4798-B1F1-9349F251E9EE}" srcOrd="0" destOrd="0" presId="urn:microsoft.com/office/officeart/2024/3/layout/hArchList1"/>
    <dgm:cxn modelId="{C8DF88ED-ACBA-40C7-83CF-89929D884060}" type="presOf" srcId="{A1FE4E3E-F554-4010-9FF4-709E1FE94BED}" destId="{EE218F93-85C0-4DE8-AB07-83022EF99C56}" srcOrd="0" destOrd="0" presId="urn:microsoft.com/office/officeart/2024/3/layout/hArchList1"/>
    <dgm:cxn modelId="{B048C2ED-372D-4042-B506-79E8796014B2}" srcId="{2FB263FE-0EB5-4B50-94A1-C6B75AC17DFD}" destId="{A1FE4E3E-F554-4010-9FF4-709E1FE94BED}" srcOrd="2" destOrd="0" parTransId="{5EFBC858-70DA-4B45-9BAD-CF7B25D57C79}" sibTransId="{E3B3CCFE-66AB-434C-B3F1-FE05438A9AC8}"/>
    <dgm:cxn modelId="{C79CDDFB-BBB7-451C-BE20-0D3B3434EA0A}" type="presOf" srcId="{D24265BA-B835-4598-B6C1-ADC07991FCE3}" destId="{AF648A30-1006-4515-BBAF-4204072A930E}" srcOrd="0" destOrd="0" presId="urn:microsoft.com/office/officeart/2024/3/layout/hArchList1"/>
    <dgm:cxn modelId="{EF07F61A-3E8E-4265-B711-31444B6391AF}" type="presParOf" srcId="{3A8CB325-E212-468B-AE8D-E067A17FE9EE}" destId="{E70BB67D-5A42-4C46-A9E6-831138CE34BE}" srcOrd="0" destOrd="0" presId="urn:microsoft.com/office/officeart/2024/3/layout/hArchList1"/>
    <dgm:cxn modelId="{8FA913C1-DB3F-4E22-9375-570A2A147474}" type="presParOf" srcId="{E70BB67D-5A42-4C46-A9E6-831138CE34BE}" destId="{CC6F4D7D-C1B6-4819-B26E-7C065B478FB0}" srcOrd="0" destOrd="0" presId="urn:microsoft.com/office/officeart/2024/3/layout/hArchList1"/>
    <dgm:cxn modelId="{CA561372-DAFF-4722-850F-0FB22AEBC16E}" type="presParOf" srcId="{E70BB67D-5A42-4C46-A9E6-831138CE34BE}" destId="{A661A82F-3449-4AE5-BD30-74E0E0B8A5E0}" srcOrd="1" destOrd="0" presId="urn:microsoft.com/office/officeart/2024/3/layout/hArchList1"/>
    <dgm:cxn modelId="{C0CB99BA-CFED-4E50-BAEE-795691B3F2F4}" type="presParOf" srcId="{3A8CB325-E212-468B-AE8D-E067A17FE9EE}" destId="{92F8AF71-6BF4-4798-B1F1-9349F251E9EE}" srcOrd="1" destOrd="0" presId="urn:microsoft.com/office/officeart/2024/3/layout/hArchList1"/>
    <dgm:cxn modelId="{AF0CBAD5-F15E-4516-A783-CA7302C93991}" type="presParOf" srcId="{3A8CB325-E212-468B-AE8D-E067A17FE9EE}" destId="{B1ED5895-2532-487B-AE72-A0A8968E109C}" srcOrd="2" destOrd="0" presId="urn:microsoft.com/office/officeart/2024/3/layout/hArchList1"/>
    <dgm:cxn modelId="{3F932AAB-B5A4-4DF6-AACD-8BD76F1798E6}" type="presParOf" srcId="{B1ED5895-2532-487B-AE72-A0A8968E109C}" destId="{73BF22C8-0737-4D78-A0F4-A1256304D75B}" srcOrd="0" destOrd="0" presId="urn:microsoft.com/office/officeart/2024/3/layout/hArchList1"/>
    <dgm:cxn modelId="{5EED1FCE-DFD0-4747-8529-61715142D7C7}" type="presParOf" srcId="{B1ED5895-2532-487B-AE72-A0A8968E109C}" destId="{AF648A30-1006-4515-BBAF-4204072A930E}" srcOrd="1" destOrd="0" presId="urn:microsoft.com/office/officeart/2024/3/layout/hArchList1"/>
    <dgm:cxn modelId="{78E501DA-FDC7-45AD-9811-C0AF4D1FDD82}" type="presParOf" srcId="{3A8CB325-E212-468B-AE8D-E067A17FE9EE}" destId="{416BE33C-0E9F-4291-9ADF-D4C4C4BB3742}" srcOrd="3" destOrd="0" presId="urn:microsoft.com/office/officeart/2024/3/layout/hArchList1"/>
    <dgm:cxn modelId="{ED5187F9-A7E1-4B19-8D66-5670953CE970}" type="presParOf" srcId="{3A8CB325-E212-468B-AE8D-E067A17FE9EE}" destId="{FE490F28-D63B-4650-8EE1-DC6763DE8AD7}" srcOrd="4" destOrd="0" presId="urn:microsoft.com/office/officeart/2024/3/layout/hArchList1"/>
    <dgm:cxn modelId="{906B793E-2D29-45A1-8FE7-9C80ABBC692F}" type="presParOf" srcId="{FE490F28-D63B-4650-8EE1-DC6763DE8AD7}" destId="{EE218F93-85C0-4DE8-AB07-83022EF99C56}" srcOrd="0" destOrd="0" presId="urn:microsoft.com/office/officeart/2024/3/layout/hArchList1"/>
    <dgm:cxn modelId="{B728C5D7-B52F-4D8E-9C72-B7CE4489A8BF}" type="presParOf" srcId="{FE490F28-D63B-4650-8EE1-DC6763DE8AD7}" destId="{FE715677-DC2F-4956-8331-0BBC8BDECD46}" srcOrd="1" destOrd="0" presId="urn:microsoft.com/office/officeart/2024/3/layout/hArc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6F4D7D-C1B6-4819-B26E-7C065B478FB0}">
      <dsp:nvSpPr>
        <dsp:cNvPr id="0" name=""/>
        <dsp:cNvSpPr/>
      </dsp:nvSpPr>
      <dsp:spPr>
        <a:xfrm>
          <a:off x="0" y="0"/>
          <a:ext cx="3087779" cy="3959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1800" kern="1200"/>
            <a:t>Plánování prezentace</a:t>
          </a:r>
          <a:endParaRPr lang="en-US" sz="1800" kern="1200"/>
        </a:p>
      </dsp:txBody>
      <dsp:txXfrm>
        <a:off x="0" y="0"/>
        <a:ext cx="3087779" cy="395961"/>
      </dsp:txXfrm>
    </dsp:sp>
    <dsp:sp modelId="{A661A82F-3449-4AE5-BD30-74E0E0B8A5E0}">
      <dsp:nvSpPr>
        <dsp:cNvPr id="0" name=""/>
        <dsp:cNvSpPr/>
      </dsp:nvSpPr>
      <dsp:spPr>
        <a:xfrm>
          <a:off x="0" y="395961"/>
          <a:ext cx="3087779" cy="35636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7780" rIns="17780" bIns="1778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/>
            <a:t>Správné plánování je základem úspěšné prezentace. Vytvořte osnovu a určete klíčové body, které chcete sdělit.</a:t>
          </a:r>
          <a:endParaRPr lang="en-US" sz="1400" kern="1200"/>
        </a:p>
      </dsp:txBody>
      <dsp:txXfrm>
        <a:off x="0" y="395961"/>
        <a:ext cx="3087779" cy="3563657"/>
      </dsp:txXfrm>
    </dsp:sp>
    <dsp:sp modelId="{73BF22C8-0737-4D78-A0F4-A1256304D75B}">
      <dsp:nvSpPr>
        <dsp:cNvPr id="0" name=""/>
        <dsp:cNvSpPr/>
      </dsp:nvSpPr>
      <dsp:spPr>
        <a:xfrm>
          <a:off x="3396556" y="0"/>
          <a:ext cx="3087779" cy="3959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1800" kern="1200"/>
            <a:t>Kvalitní obsah</a:t>
          </a:r>
          <a:endParaRPr lang="en-US" sz="1800" kern="1200"/>
        </a:p>
      </dsp:txBody>
      <dsp:txXfrm>
        <a:off x="3396556" y="0"/>
        <a:ext cx="3087779" cy="395961"/>
      </dsp:txXfrm>
    </dsp:sp>
    <dsp:sp modelId="{AF648A30-1006-4515-BBAF-4204072A930E}">
      <dsp:nvSpPr>
        <dsp:cNvPr id="0" name=""/>
        <dsp:cNvSpPr/>
      </dsp:nvSpPr>
      <dsp:spPr>
        <a:xfrm>
          <a:off x="3396556" y="395961"/>
          <a:ext cx="3087779" cy="35636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7780" rIns="17780" bIns="1778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/>
            <a:t>Zajistěte, aby váš obsah byl relevantní a hodnotný pro vaše publikum. To pomůže udržet jejich pozornost a zájem.</a:t>
          </a:r>
          <a:endParaRPr lang="en-US" sz="1400" kern="1200"/>
        </a:p>
      </dsp:txBody>
      <dsp:txXfrm>
        <a:off x="3396556" y="395961"/>
        <a:ext cx="3087779" cy="3563657"/>
      </dsp:txXfrm>
    </dsp:sp>
    <dsp:sp modelId="{EE218F93-85C0-4DE8-AB07-83022EF99C56}">
      <dsp:nvSpPr>
        <dsp:cNvPr id="0" name=""/>
        <dsp:cNvSpPr/>
      </dsp:nvSpPr>
      <dsp:spPr>
        <a:xfrm>
          <a:off x="6793113" y="0"/>
          <a:ext cx="3087779" cy="3959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22860" rIns="22860" bIns="22860" numCol="1" spcCol="1270" anchor="t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1800" kern="1200"/>
            <a:t>Efektivní vizuální prvky</a:t>
          </a:r>
          <a:endParaRPr lang="en-US" sz="1800" kern="1200"/>
        </a:p>
      </dsp:txBody>
      <dsp:txXfrm>
        <a:off x="6793113" y="0"/>
        <a:ext cx="3087779" cy="395961"/>
      </dsp:txXfrm>
    </dsp:sp>
    <dsp:sp modelId="{FE715677-DC2F-4956-8331-0BBC8BDECD46}">
      <dsp:nvSpPr>
        <dsp:cNvPr id="0" name=""/>
        <dsp:cNvSpPr/>
      </dsp:nvSpPr>
      <dsp:spPr>
        <a:xfrm>
          <a:off x="6793113" y="395961"/>
          <a:ext cx="3087779" cy="35636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7780" rIns="17780" bIns="1778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/>
            <a:t>Používejte vizuální prvky, které podporují váš obsah a zlepšují porozumění. Správné grafiky a obrázky mohou zvýšit dopad vašeho sdělení.</a:t>
          </a:r>
          <a:endParaRPr lang="en-US" sz="1400" kern="1200"/>
        </a:p>
      </dsp:txBody>
      <dsp:txXfrm>
        <a:off x="6793113" y="395961"/>
        <a:ext cx="3087779" cy="35636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24/3/layout/hArchList1">
  <dgm:title val="Horizontal Text Blocks"/>
  <dgm:desc val="Short bits of text with formatted headers. Use as an easier-to-read alternative to a bulleted list."/>
  <dgm:catLst>
    <dgm:cat type="list" pri="100"/>
    <dgm:cat type="timeline" pri="500"/>
    <dgm:cat type="process" pri="6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vertAlign" val="t"/>
          <dgm:param type="horzAlign" val="l"/>
        </dgm:alg>
      </dgm:if>
      <dgm:else name="Name3">
        <dgm:alg type="lin">
          <dgm:param type="vertAlign" val="t"/>
          <dgm:param type="horzAlign" val="r"/>
        </dgm:alg>
      </dgm:else>
    </dgm:choose>
    <dgm:presOf/>
    <dgm:constrLst>
      <dgm:constr type="primFontSz" for="des" forName="pictRect" op="equ" val="18"/>
      <dgm:constr type="primFontSz" for="des" forName="textRect" refType="primFontSz" refFor="des" refForName="pictRect" op="equ" fact="0.77"/>
      <dgm:constr type="w" for="ch" forName="compNode" refType="w"/>
      <dgm:constr type="h" for="ch" forName="compNode" refType="h"/>
      <dgm:constr type="h" for="des" forName="pictRect" op="equ"/>
      <dgm:constr type="h" for="des" forName="pictRect" refType="primFontSz" refFor="des" refForName="pictRect" fact="3"/>
      <dgm:constr type="w" for="ch" ptType="sibTrans" refType="w" refFor="ch" refForName="compNode" op="equ" fact="0.1"/>
      <dgm:constr type="sp" refType="w" refFor="ch" refForName="compNode" op="equ" fact="0.1"/>
    </dgm:constrLst>
    <dgm:ruleLst/>
    <dgm:forEach name="Name4" axis="ch" ptType="node" cnt="20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h" for="ch" forName="pictRect" refType="h" fact="0.1"/>
          <dgm:constr type="l" for="ch" forName="pictRect"/>
          <dgm:constr type="t" for="ch" forName="pictRect"/>
          <dgm:constr type="l" for="ch" forName="textRect"/>
          <dgm:constr type="t" for="ch" forName="textRect" refType="b" refFor="ch" refForName="pictRect"/>
        </dgm:constrLst>
        <dgm:ruleLst/>
        <dgm:layoutNode name="pictRect" styleLbl="revTx">
          <dgm:varLst>
            <dgm:chMax val="0"/>
            <dgm:bulletEnabled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hoose name="choosePictRectConstraints">
            <dgm:if name="ifPictRectConstraints" func="var" arg="dir" op="equ" val="norm">
              <dgm:constrLst>
                <dgm:constr type="h" refType="w" op="lte" fact="0.4"/>
                <dgm:constr type="lMarg" val="10.8"/>
                <dgm:constr type="rMarg" refType="primFontSz" fact="0.1"/>
                <dgm:constr type="tMarg" refType="primFontSz" fact="0.1"/>
                <dgm:constr type="bMarg" refType="primFontSz" fact="0.1"/>
              </dgm:constrLst>
            </dgm:if>
            <dgm:else name="elsePictRectConstraints">
              <dgm:constrLst>
                <dgm:constr type="lMarg" refType="primFontSz" fact="0.1"/>
                <dgm:constr type="rMarg" val="10.8"/>
                <dgm:constr type="tMarg" refType="primFontSz" fact="0.1"/>
                <dgm:constr type="bMarg" refType="primFontSz" fact="0.1"/>
              </dgm:constrLst>
            </dgm:else>
          </dgm:choose>
          <dgm:ruleLst>
            <dgm:rule type="h" val="INF" fact="NaN" max="NaN"/>
            <dgm:rule type="primFontSz" val="5" fact="NaN" max="NaN"/>
          </dgm:ruleLst>
        </dgm:layoutNode>
        <dgm:layoutNode name="textRect" styleLbl="revTx">
          <dgm:varLst>
            <dgm:bulletEnabled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hoose name="chooseTextRectConstraints">
            <dgm:if name="ifTextRectConstraints" func="var" arg="dir" op="equ" val="norm">
              <dgm:constrLst>
                <dgm:constr type="lMarg" val="10.8"/>
                <dgm:constr type="rMarg" refType="primFontSz" fact="0.1"/>
                <dgm:constr type="tMarg" refType="primFontSz" fact="0.1"/>
                <dgm:constr type="bMarg" refType="primFontSz" fact="0.1"/>
              </dgm:constrLst>
            </dgm:if>
            <dgm:else name="elseTextRectConstraints">
              <dgm:constrLst>
                <dgm:constr type="lMarg" refType="primFontSz" fact="0.1"/>
                <dgm:constr type="rMarg" val="10.8"/>
                <dgm:constr type="tMarg" refType="primFontSz" fact="0.1"/>
                <dgm:constr type="bMarg" refType="primFontSz" fact="0.1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9931A7-6521-48D3-A527-BD537FD10ECA}" type="datetimeFigureOut">
              <a:rPr lang="cs-CZ" smtClean="0"/>
              <a:t>27.11.2024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2584C5-F6B8-432B-94CC-ADF85684777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1386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Obsah vygenerovaný umělou inteligencí může být nesprávný.
---
Tato prezentace vás provede procesem vytváření efektivní prezentace v PowerPointu s pomocí inovativního nástroje Copilot. Ukážeme si, jak využít PowerPoint k vytvoření profesionálních snímků a jak Copilot usnadňuje a zrychluje tento proces.
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C030E6-453F-4965-BC89-8F7748F10101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46201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Šablony a rozložení jsou důležité pro zajištění konzistentního vzhledu vaší prezentace. PowerPoint nabízí širokou škálu šablon, které můžete upravit podle svých potřeb, což ušetří čas a úsilí při navrhování snímků.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C030E6-453F-4965-BC89-8F7748F10101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85978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Vkládání textu, obrázků a grafiky do snímků je klíčovým krokem při vytváření prezentace. Měli byste se zaměřit na používání vysoce kvalitních obrázků a grafiky, které podpoří vaše sdělení, a na to, jak efektivně prezentovat text, aby byl snadno čitelný a přehledný.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C030E6-453F-4965-BC89-8F7748F10101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20537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Copilot může výrazně usnadnit proces tvorby obsahu pro vaši prezentaci. Jeho inteligentní návrhy a automatizace vám pomohou rychle generovat texty a vizuální prvky, což umožní více se soustředit na celkovou prezentaci.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C030E6-453F-4965-BC89-8F7748F10101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1802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S pomocí Copilota můžete automatizovat tvorbu obsahu tím, že mu poskytnete základní informace a on vám navrhne texty a strukturu snímků. Tímto způsobem ušetříte čas a zajistíte, že vaše prezentace bude dobře organizovaná.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C030E6-453F-4965-BC89-8F7748F10101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64353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Copilot nabízí užitečné rady a návrhy, které vám pomohou zlepšit kvalitu vaší prezentace. Můžete se spolehnout na jeho doporučení týkající se designu, struktury a obsahu, což vám umožní vytvořit přitažlivější a efektivnější prezentaci.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C030E6-453F-4965-BC89-8F7748F10101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72711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Po dokončení návrhu prezentace je důležité ji optimalizovat a finalizovat. Controly konzistence a designu zajišťují, že prezentace je vizuálně atraktivní a snadno sledovatelná. Důležitou součástí je také zkouška a časování, abyste se ujistili, že máte vše pod kontrolou.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C030E6-453F-4965-BC89-8F7748F10101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04814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Před dokončením prezentace byste měli zkontrolovat konzistenci textu, barev a stylu napříč všemi snímky. Správný design pomáhá udržet pozornost publika a zajišťuje profesionální vzhled prezentace.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C030E6-453F-4965-BC89-8F7748F10101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31059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Provádění zkoušek prezentace je nezbytné pro úspěšné doručení. Cvičením si osvojíte materiál, zlepšíte své prezentace a zajistíte, že se vejdete do časového limitu. Tímto způsobem si můžete také ověřit, zda je vše plynulé a logické.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C030E6-453F-4965-BC89-8F7748F10101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02003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Na závěr jsme se podívali na klíčové kroky při vytváření prezentace v PowerPointu s pomocí Copilota. Správné plánování, kvalitní obsah a efektivní vizuální prvky jsou klíčem k úspěšné prezentaci. Doufám, že tyto tipy a triky vám pomohou vytvořit nezapomenutelné prezentace.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C030E6-453F-4965-BC89-8F7748F10101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3788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V naší prezentaci se nejprve seznámíme s PowerPointem a funkcemi Copilota. Poté se zaměříme na plánování prezentace, vytváření snímků, využití Copilota při tvorbě obsahu a nakonec na optimalizaci a finalizaci prezentace. Každý krok je důležitý pro úspěšné předání vašeho sdělení.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C030E6-453F-4965-BC89-8F7748F10101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0275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PowerPoint je jedním z nejpoužívanějších nástrojů pro vytváření prezentací. Jeho snadné ovládání a široké možnosti přizpůsobení umožňují uživatelům vytvářet vizuálně atraktivní snímky. Copilot, nový nástroj od Microsoftu, nabízí inteligentní funkce, které usnadňují a zefektivňují proces tvorby obsahu.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C030E6-453F-4965-BC89-8F7748F10101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27760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Microsoft PowerPoint je software pro vytváření prezentací, který umožňuje uživatelům prezentovat informace pomocí textu, obrázků a grafiky. Je ideální jak pro osobní, tak profesionální účely a umožňuje snadnou spolupráci a sdílení prezentací s ostatními uživateli.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C030E6-453F-4965-BC89-8F7748F10101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3646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Copilot je AI nástroj od Microsoftu, který pomáhá uživatelům vytvářet prezentace v PowerPointu. Nabízí funkce jako generování obsahu, návrhy designu a automatizaci opakujících se úkolů, čímž šetří čas a zvyšuje efektivitu práce na prezentacích.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C030E6-453F-4965-BC89-8F7748F10101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28298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Plánování je klíčovým krokem ve vytváření prezentace. Zde se zaměříme na to, jak definovat cíle své prezentace a určit, kdo je vaše publikum. Správné plánování pomáhá vytvořit obsah, který je relevantní a přitažlivý pro cílové posluchače.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C030E6-453F-4965-BC89-8F7748F10101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74510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Před začátkem tvorby prezentace je důležité mít jasně definovaný cíl a pochopit, kdo bude vaše publikum. To vám pomůže přizpůsobit obsah a styl prezentace tak, aby byl co nejefektivnější a zaujal vaše posluchače.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C030E6-453F-4965-BC89-8F7748F10101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81297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Strukturování obsahu prezentace je zásadní pro logické a přehledné předání informací. Doporučuje se začít s úvodem, následným tělem prezentace, kde detailně rozvedete klíčové body, a zakončit shrnutím nebo závěrem.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C030E6-453F-4965-BC89-8F7748F10101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86976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Vytváření snímků v PowerPointu je jednoduché, ale vyžaduje určité dovednosti. Zaměříme se na to, jak efektivně využívat šablony a rozložení, aby prezentace vypadala profesionálně, a jak správně vkládat text, obrázky a grafiku.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C030E6-453F-4965-BC89-8F7748F10101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6571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DCE5B5-C2A3-5C18-8B1A-53848043FB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C70E83A-BB76-0D44-65D1-A3A4E68376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7CEC841-D627-26E5-B212-0213F427F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706D8-70EA-47E5-A21B-EF9A70745500}" type="datetimeFigureOut">
              <a:rPr lang="cs-CZ" smtClean="0"/>
              <a:t>27.11.2024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96E3165-8057-D12A-008E-39BB5E28A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2460F87-F023-4D9A-206A-91FD207A1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829B8-19BC-44E5-9E26-49A283A302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8522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9269DD-F0B0-67C4-2D1B-34FAD54B7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5155A36-1260-494B-35BC-52E0F5FEAD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776AB6E-91C6-00FE-144D-52C711748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706D8-70EA-47E5-A21B-EF9A70745500}" type="datetimeFigureOut">
              <a:rPr lang="cs-CZ" smtClean="0"/>
              <a:t>27.11.2024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5629C15-7317-F618-754E-033258163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07D601F-9721-23C4-D38A-8FC33E5A6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829B8-19BC-44E5-9E26-49A283A302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5054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67956026-6E99-C809-6A62-A9B0D3712E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EE202B8-201D-018C-3F2B-792935BD47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A9FA5ED-FCCB-3D4F-B4B9-578DFA775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706D8-70EA-47E5-A21B-EF9A70745500}" type="datetimeFigureOut">
              <a:rPr lang="cs-CZ" smtClean="0"/>
              <a:t>27.11.2024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9EF41A0-0868-6D9D-6DE9-A0678EFA1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B96493B-E1F6-ADCB-7CE0-7D43921A2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829B8-19BC-44E5-9E26-49A283A302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6617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16F031-B27C-5D66-4F3A-3582A7694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215250B-F2A1-0CF0-588A-42D036A949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3459BAB-D57C-8157-0BB8-5B85CF309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706D8-70EA-47E5-A21B-EF9A70745500}" type="datetimeFigureOut">
              <a:rPr lang="cs-CZ" smtClean="0"/>
              <a:t>27.11.2024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F926D4F-B4F3-2734-21D2-7126CAEBF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A19E16B-D307-1C6F-9BC4-E6C615C2D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829B8-19BC-44E5-9E26-49A283A302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2438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500057-C409-5227-75B1-9972A9AD6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CA14CE3-B515-487C-E485-C13C577929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2CAE2C0-56E1-0CE4-EACB-74088F8AB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706D8-70EA-47E5-A21B-EF9A70745500}" type="datetimeFigureOut">
              <a:rPr lang="cs-CZ" smtClean="0"/>
              <a:t>27.11.2024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DA92E72-8774-D550-8A8A-646018313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6EB3983-74B4-00BD-CC49-65306DDAE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829B8-19BC-44E5-9E26-49A283A302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2345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99D250-5F36-6E4D-6C36-F8D7445FF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23C475F-0506-3E80-21B0-B73FEC1C75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BB1BA92-8A2E-B4C0-4BA0-4BFD80F01B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82B6178-1035-C1D9-1AD4-4A4A1B3B6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706D8-70EA-47E5-A21B-EF9A70745500}" type="datetimeFigureOut">
              <a:rPr lang="cs-CZ" smtClean="0"/>
              <a:t>27.11.2024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341F2E2-83B0-6CD3-F8D6-ED78F7477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F3668F8-06A6-DCA9-C1AC-81DF3C1BF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829B8-19BC-44E5-9E26-49A283A302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5148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2929D5-EE46-1107-9204-F900D639C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B3B6D20-5E70-F551-8955-F83BADC784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6D4E1F0-C0B0-FE65-2E37-B7C62E8E30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3C32FDF-48D3-5ECC-4D38-02E7D80326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6EE877E5-BDA4-06EB-BE84-DBEF6BE000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A46FE46-24FB-7361-6AD6-0AE7BDC42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706D8-70EA-47E5-A21B-EF9A70745500}" type="datetimeFigureOut">
              <a:rPr lang="cs-CZ" smtClean="0"/>
              <a:t>27.11.2024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EB27EF65-6E55-554D-6B30-541DF234F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5C38E73-7413-3092-591E-6FEEB52BB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829B8-19BC-44E5-9E26-49A283A302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3486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30FFAE-7C0D-9AD9-39CB-3E3C9ED23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2FF029BC-A8A2-7D56-E922-E3ABB17EF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706D8-70EA-47E5-A21B-EF9A70745500}" type="datetimeFigureOut">
              <a:rPr lang="cs-CZ" smtClean="0"/>
              <a:t>27.11.2024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01AD31D-B8EF-EBE3-5C26-0A1442057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F5E810E-30F1-4E5E-BE38-8F2A41B11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829B8-19BC-44E5-9E26-49A283A302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8313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39563B90-550E-5594-B7DD-4C12FB007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706D8-70EA-47E5-A21B-EF9A70745500}" type="datetimeFigureOut">
              <a:rPr lang="cs-CZ" smtClean="0"/>
              <a:t>27.11.2024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1D0CBA8-6B80-6160-1F0B-4E254FD0C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70D5FB4-3D00-10C6-8E0F-6CE3A8AF4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829B8-19BC-44E5-9E26-49A283A302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9578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DA64F9-1E6C-DE29-1A71-7BB46BAEC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4708FA6-E248-B6F3-93CB-0E5A625D37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1FF82CB-7D29-2FD5-BE89-4EBA3DF664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2F7D15F-A0E6-8578-8CFC-F6F9AA285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706D8-70EA-47E5-A21B-EF9A70745500}" type="datetimeFigureOut">
              <a:rPr lang="cs-CZ" smtClean="0"/>
              <a:t>27.11.2024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C63A4D3-C704-E2CC-1960-6501DE81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BBC2BEA-7C9F-65DB-8D10-D8BCC2EF1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829B8-19BC-44E5-9E26-49A283A302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331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C36A0D-486E-F487-BEC7-86D540203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EB0AE6CC-B9EE-8B94-022F-72C94A26A9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1BCB4D1-9420-4C32-DF67-50CD35B25D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359F44F-F250-901D-A354-31CF04C52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706D8-70EA-47E5-A21B-EF9A70745500}" type="datetimeFigureOut">
              <a:rPr lang="cs-CZ" smtClean="0"/>
              <a:t>27.11.2024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ED2D9D5-067C-1930-9881-4000142DF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103B2CF-7C56-04F0-8283-60575F910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829B8-19BC-44E5-9E26-49A283A302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4553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557A1E51-BA17-AC49-7684-8288173D6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FDB7936-3D2E-4400-C2AB-60F072047C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240CF1E-363D-7D7B-8FF5-0B769A2BB7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35706D8-70EA-47E5-A21B-EF9A70745500}" type="datetimeFigureOut">
              <a:rPr lang="cs-CZ" smtClean="0"/>
              <a:t>27.11.2024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C1C1C77-FC5F-B740-F01D-EDDC91F167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769C80F-14DD-73FA-D9D5-9B760D9DDC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8C829B8-19BC-44E5-9E26-49A283A302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7227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A32A908-3BDD-2B1E-CAA5-19C01F1E31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4716" y="739978"/>
            <a:ext cx="5334930" cy="3004145"/>
          </a:xfrm>
        </p:spPr>
        <p:txBody>
          <a:bodyPr>
            <a:normAutofit/>
          </a:bodyPr>
          <a:lstStyle/>
          <a:p>
            <a:r>
              <a:rPr lang="cs-CZ" sz="5100"/>
              <a:t>Jak správně vytvářet prezentaci v PowerPointu s využitím Copilota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213FE27-2395-FC57-44FF-86044FEE2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4715" y="3836197"/>
            <a:ext cx="5334931" cy="2189214"/>
          </a:xfrm>
        </p:spPr>
        <p:txBody>
          <a:bodyPr>
            <a:normAutofit/>
          </a:bodyPr>
          <a:lstStyle/>
          <a:p>
            <a:r>
              <a:rPr lang="cs-CZ"/>
              <a:t>Efektivní tipy pro profesionální prezentace s Copilotem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4" name="Obrázek 3" descr="Notebook na stole">
            <a:extLst>
              <a:ext uri="{FF2B5EF4-FFF2-40B4-BE49-F238E27FC236}">
                <a16:creationId xmlns:a16="http://schemas.microsoft.com/office/drawing/2014/main" id="{4691FE51-B32E-4A16-ADB3-A4880EBEF76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519" r="26731" b="-1"/>
          <a:stretch/>
        </p:blipFill>
        <p:spPr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418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3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87AFE0E-B37D-4531-AFE8-231C8348EA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992E05F-F731-22BE-1DE0-48B870508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Použití šablon a rozložení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4C71252-7327-7BA3-9A8C-488911017148}"/>
              </a:ext>
            </a:extLst>
          </p:cNvPr>
          <p:cNvSpPr>
            <a:spLocks noGrp="1"/>
          </p:cNvSpPr>
          <p:nvPr>
            <p:ph sz="half" idx="2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838201" y="2013625"/>
            <a:ext cx="4614759" cy="4163337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None/>
            </a:pPr>
            <a:r>
              <a:rPr lang="cs-CZ" sz="1400" b="1"/>
              <a:t>Zajištění konzistence</a:t>
            </a:r>
          </a:p>
          <a:p>
            <a:pPr marL="0" lvl="1" indent="0">
              <a:buNone/>
            </a:pPr>
            <a:r>
              <a:rPr lang="cs-CZ" sz="1400"/>
              <a:t>Použití šablon pomáhá zajistit, že prezentace má jednotný vzhled a dojem. To posiluje profesionální prezentaci vašich myšlenek.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cs-CZ" sz="1400" b="1"/>
              <a:t>Úspora času</a:t>
            </a:r>
          </a:p>
          <a:p>
            <a:pPr marL="0" lvl="1" indent="0">
              <a:buNone/>
            </a:pPr>
            <a:r>
              <a:rPr lang="cs-CZ" sz="1400"/>
              <a:t>Užívání předpřipravených šablon šetří čas a úsilí při vytváření snímků. To umožňuje rychlejší a efektivnější přípravu prezentace.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cs-CZ" sz="1400" b="1"/>
              <a:t>Přizpůsobení šablon</a:t>
            </a:r>
          </a:p>
          <a:p>
            <a:pPr marL="0" lvl="1" indent="0">
              <a:buNone/>
            </a:pPr>
            <a:r>
              <a:rPr lang="cs-CZ" sz="1400"/>
              <a:t>Možnost přizpůsobení šablon podle vašich potřeb poskytuje flexibilitu a kreativitu při návrhu. To podporuje jedinečnost vaší prezentace.</a:t>
            </a:r>
          </a:p>
        </p:txBody>
      </p:sp>
      <p:pic>
        <p:nvPicPr>
          <p:cNvPr id="5" name="Zástupný obsah 4" descr="skleněné kostky na bílém pozadí.">
            <a:extLst>
              <a:ext uri="{FF2B5EF4-FFF2-40B4-BE49-F238E27FC236}">
                <a16:creationId xmlns:a16="http://schemas.microsoft.com/office/drawing/2014/main" id="{101BC9FB-200A-4600-B432-B731A14CCCE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r="5881" b="1"/>
          <a:stretch/>
        </p:blipFill>
        <p:spPr>
          <a:xfrm>
            <a:off x="6101338" y="2015168"/>
            <a:ext cx="5283866" cy="4210442"/>
          </a:xfrm>
          <a:custGeom>
            <a:avLst/>
            <a:gdLst/>
            <a:ahLst/>
            <a:cxnLst/>
            <a:rect l="l" t="t" r="r" b="b"/>
            <a:pathLst>
              <a:path w="5283866" h="4210442">
                <a:moveTo>
                  <a:pt x="839883" y="18"/>
                </a:moveTo>
                <a:cubicBezTo>
                  <a:pt x="851945" y="328"/>
                  <a:pt x="864423" y="4671"/>
                  <a:pt x="875727" y="6050"/>
                </a:cubicBezTo>
                <a:cubicBezTo>
                  <a:pt x="1125267" y="36932"/>
                  <a:pt x="1374804" y="70296"/>
                  <a:pt x="1624617" y="99799"/>
                </a:cubicBezTo>
                <a:cubicBezTo>
                  <a:pt x="1858164" y="127373"/>
                  <a:pt x="2093363" y="133714"/>
                  <a:pt x="2328012" y="148051"/>
                </a:cubicBezTo>
                <a:cubicBezTo>
                  <a:pt x="2612016" y="165424"/>
                  <a:pt x="2895470" y="189965"/>
                  <a:pt x="3177820" y="228566"/>
                </a:cubicBezTo>
                <a:cubicBezTo>
                  <a:pt x="3373866" y="255590"/>
                  <a:pt x="3571843" y="274338"/>
                  <a:pt x="3770646" y="252831"/>
                </a:cubicBezTo>
                <a:cubicBezTo>
                  <a:pt x="3780572" y="251727"/>
                  <a:pt x="3791878" y="248144"/>
                  <a:pt x="3800149" y="251727"/>
                </a:cubicBezTo>
                <a:cubicBezTo>
                  <a:pt x="3896658" y="291986"/>
                  <a:pt x="4001986" y="263033"/>
                  <a:pt x="4102076" y="288400"/>
                </a:cubicBezTo>
                <a:cubicBezTo>
                  <a:pt x="4076434" y="386286"/>
                  <a:pt x="3966416" y="378289"/>
                  <a:pt x="3904377" y="446120"/>
                </a:cubicBezTo>
                <a:cubicBezTo>
                  <a:pt x="4005570" y="473141"/>
                  <a:pt x="4096562" y="500439"/>
                  <a:pt x="4188933" y="520843"/>
                </a:cubicBezTo>
                <a:cubicBezTo>
                  <a:pt x="4286818" y="542350"/>
                  <a:pt x="4369813" y="600531"/>
                  <a:pt x="4465492" y="626449"/>
                </a:cubicBezTo>
                <a:cubicBezTo>
                  <a:pt x="4485897" y="631964"/>
                  <a:pt x="4510437" y="651264"/>
                  <a:pt x="4517606" y="670015"/>
                </a:cubicBezTo>
                <a:cubicBezTo>
                  <a:pt x="4540768" y="730677"/>
                  <a:pt x="5003171" y="900804"/>
                  <a:pt x="4948576" y="954847"/>
                </a:cubicBezTo>
                <a:cubicBezTo>
                  <a:pt x="4925966" y="977182"/>
                  <a:pt x="4896738" y="993174"/>
                  <a:pt x="4866132" y="1015233"/>
                </a:cubicBezTo>
                <a:cubicBezTo>
                  <a:pt x="4912180" y="1056869"/>
                  <a:pt x="4964017" y="1075067"/>
                  <a:pt x="5019164" y="1087474"/>
                </a:cubicBezTo>
                <a:cubicBezTo>
                  <a:pt x="5035708" y="1091335"/>
                  <a:pt x="5051977" y="1099055"/>
                  <a:pt x="5053630" y="1117806"/>
                </a:cubicBezTo>
                <a:cubicBezTo>
                  <a:pt x="5055284" y="1137382"/>
                  <a:pt x="5038464" y="1145101"/>
                  <a:pt x="5024404" y="1154202"/>
                </a:cubicBezTo>
                <a:cubicBezTo>
                  <a:pt x="5004826" y="1166885"/>
                  <a:pt x="4985800" y="1177916"/>
                  <a:pt x="4960984" y="1179569"/>
                </a:cubicBezTo>
                <a:cubicBezTo>
                  <a:pt x="4920176" y="1182051"/>
                  <a:pt x="4900600" y="1217344"/>
                  <a:pt x="4876887" y="1243814"/>
                </a:cubicBezTo>
                <a:cubicBezTo>
                  <a:pt x="4863652" y="1258705"/>
                  <a:pt x="4857034" y="1288759"/>
                  <a:pt x="4880195" y="1293998"/>
                </a:cubicBezTo>
                <a:cubicBezTo>
                  <a:pt x="4935892" y="1306682"/>
                  <a:pt x="4931480" y="1343355"/>
                  <a:pt x="4930104" y="1384991"/>
                </a:cubicBezTo>
                <a:cubicBezTo>
                  <a:pt x="4928173" y="1436553"/>
                  <a:pt x="4895360" y="1460265"/>
                  <a:pt x="4855103" y="1480119"/>
                </a:cubicBezTo>
                <a:cubicBezTo>
                  <a:pt x="4841316" y="1487011"/>
                  <a:pt x="4821740" y="1486735"/>
                  <a:pt x="4816500" y="1508242"/>
                </a:cubicBezTo>
                <a:cubicBezTo>
                  <a:pt x="4839110" y="1528648"/>
                  <a:pt x="4866684" y="1512103"/>
                  <a:pt x="4890949" y="1517893"/>
                </a:cubicBezTo>
                <a:cubicBezTo>
                  <a:pt x="4911077" y="1522581"/>
                  <a:pt x="4944441" y="1520100"/>
                  <a:pt x="4916868" y="1557599"/>
                </a:cubicBezTo>
                <a:cubicBezTo>
                  <a:pt x="4908870" y="1568352"/>
                  <a:pt x="4918245" y="1576625"/>
                  <a:pt x="4928448" y="1577453"/>
                </a:cubicBezTo>
                <a:cubicBezTo>
                  <a:pt x="5010066" y="1586000"/>
                  <a:pt x="4972566" y="1661827"/>
                  <a:pt x="4998760" y="1701809"/>
                </a:cubicBezTo>
                <a:cubicBezTo>
                  <a:pt x="5005928" y="1712836"/>
                  <a:pt x="4998208" y="1731862"/>
                  <a:pt x="4986903" y="1736550"/>
                </a:cubicBezTo>
                <a:cubicBezTo>
                  <a:pt x="4914660" y="1767432"/>
                  <a:pt x="4904735" y="1841053"/>
                  <a:pt x="4869716" y="1904472"/>
                </a:cubicBezTo>
                <a:cubicBezTo>
                  <a:pt x="4907768" y="1929562"/>
                  <a:pt x="4953264" y="1935077"/>
                  <a:pt x="4994348" y="1951346"/>
                </a:cubicBezTo>
                <a:cubicBezTo>
                  <a:pt x="5037087" y="1968441"/>
                  <a:pt x="5037087" y="1981125"/>
                  <a:pt x="5001792" y="2030756"/>
                </a:cubicBezTo>
                <a:cubicBezTo>
                  <a:pt x="5093611" y="2041511"/>
                  <a:pt x="5093611" y="2041511"/>
                  <a:pt x="5065212" y="2119543"/>
                </a:cubicBezTo>
                <a:cubicBezTo>
                  <a:pt x="5142142" y="2126712"/>
                  <a:pt x="5192876" y="2163660"/>
                  <a:pt x="5204732" y="2244450"/>
                </a:cubicBezTo>
                <a:cubicBezTo>
                  <a:pt x="5210523" y="2283604"/>
                  <a:pt x="5245265" y="2302077"/>
                  <a:pt x="5283866" y="2328272"/>
                </a:cubicBezTo>
                <a:cubicBezTo>
                  <a:pt x="5235890" y="2353641"/>
                  <a:pt x="5203354" y="2406580"/>
                  <a:pt x="5147380" y="2350606"/>
                </a:cubicBezTo>
                <a:cubicBezTo>
                  <a:pt x="5126976" y="2330203"/>
                  <a:pt x="5128904" y="2356121"/>
                  <a:pt x="5126148" y="2363566"/>
                </a:cubicBezTo>
                <a:cubicBezTo>
                  <a:pt x="5119532" y="2381764"/>
                  <a:pt x="5133316" y="2393897"/>
                  <a:pt x="5142417" y="2407682"/>
                </a:cubicBezTo>
                <a:cubicBezTo>
                  <a:pt x="5151240" y="2421470"/>
                  <a:pt x="5161718" y="2436083"/>
                  <a:pt x="5164200" y="2451526"/>
                </a:cubicBezTo>
                <a:cubicBezTo>
                  <a:pt x="5165852" y="2462279"/>
                  <a:pt x="5157858" y="2477994"/>
                  <a:pt x="5149034" y="2485992"/>
                </a:cubicBezTo>
                <a:cubicBezTo>
                  <a:pt x="5102710" y="2528178"/>
                  <a:pt x="5130284" y="2623031"/>
                  <a:pt x="5042601" y="2635164"/>
                </a:cubicBezTo>
                <a:cubicBezTo>
                  <a:pt x="5003171" y="2640677"/>
                  <a:pt x="4984146" y="2675420"/>
                  <a:pt x="4955194" y="2694445"/>
                </a:cubicBezTo>
                <a:cubicBezTo>
                  <a:pt x="4854552" y="2760897"/>
                  <a:pt x="4787272" y="2846375"/>
                  <a:pt x="4756116" y="2963836"/>
                </a:cubicBezTo>
                <a:cubicBezTo>
                  <a:pt x="4747568" y="2996372"/>
                  <a:pt x="4714754" y="3022569"/>
                  <a:pt x="4693523" y="3051244"/>
                </a:cubicBezTo>
                <a:cubicBezTo>
                  <a:pt x="4703726" y="3072199"/>
                  <a:pt x="4759424" y="3026979"/>
                  <a:pt x="4739848" y="3082125"/>
                </a:cubicBezTo>
                <a:cubicBezTo>
                  <a:pt x="4724958" y="3123486"/>
                  <a:pt x="4686906" y="3149129"/>
                  <a:pt x="4651060" y="3173670"/>
                </a:cubicBezTo>
                <a:cubicBezTo>
                  <a:pt x="4610252" y="3201518"/>
                  <a:pt x="4565032" y="3223852"/>
                  <a:pt x="4546556" y="3275413"/>
                </a:cubicBezTo>
                <a:cubicBezTo>
                  <a:pt x="4542697" y="3286444"/>
                  <a:pt x="4530288" y="3298024"/>
                  <a:pt x="4519261" y="3302437"/>
                </a:cubicBezTo>
                <a:cubicBezTo>
                  <a:pt x="3944081" y="4209875"/>
                  <a:pt x="2528194" y="4215939"/>
                  <a:pt x="2364961" y="4209597"/>
                </a:cubicBezTo>
                <a:cubicBezTo>
                  <a:pt x="2167260" y="4201602"/>
                  <a:pt x="1980313" y="4145627"/>
                  <a:pt x="1796951" y="4075867"/>
                </a:cubicBezTo>
                <a:cubicBezTo>
                  <a:pt x="1719469" y="4046365"/>
                  <a:pt x="1647505" y="4004453"/>
                  <a:pt x="1572227" y="3971917"/>
                </a:cubicBezTo>
                <a:cubicBezTo>
                  <a:pt x="1468277" y="3926971"/>
                  <a:pt x="1388040" y="3841219"/>
                  <a:pt x="1284364" y="3805097"/>
                </a:cubicBezTo>
                <a:cubicBezTo>
                  <a:pt x="1177655" y="3767873"/>
                  <a:pt x="1086388" y="3699767"/>
                  <a:pt x="976645" y="3670815"/>
                </a:cubicBezTo>
                <a:cubicBezTo>
                  <a:pt x="918742" y="3655375"/>
                  <a:pt x="862768" y="3627527"/>
                  <a:pt x="871866" y="3547839"/>
                </a:cubicBezTo>
                <a:cubicBezTo>
                  <a:pt x="874349" y="3525228"/>
                  <a:pt x="859184" y="3506755"/>
                  <a:pt x="835195" y="3513373"/>
                </a:cubicBezTo>
                <a:cubicBezTo>
                  <a:pt x="789424" y="3525780"/>
                  <a:pt x="768744" y="3492967"/>
                  <a:pt x="743375" y="3468427"/>
                </a:cubicBezTo>
                <a:cubicBezTo>
                  <a:pt x="698156" y="3424863"/>
                  <a:pt x="655142" y="3378540"/>
                  <a:pt x="583175" y="3371370"/>
                </a:cubicBezTo>
                <a:cubicBezTo>
                  <a:pt x="596961" y="3337178"/>
                  <a:pt x="620399" y="3342142"/>
                  <a:pt x="641906" y="3349311"/>
                </a:cubicBezTo>
                <a:cubicBezTo>
                  <a:pt x="698432" y="3368062"/>
                  <a:pt x="754405" y="3389293"/>
                  <a:pt x="810930" y="3408042"/>
                </a:cubicBezTo>
                <a:cubicBezTo>
                  <a:pt x="847878" y="3420175"/>
                  <a:pt x="884551" y="3437271"/>
                  <a:pt x="933908" y="3423758"/>
                </a:cubicBezTo>
                <a:cubicBezTo>
                  <a:pt x="891445" y="3354826"/>
                  <a:pt x="819202" y="3342418"/>
                  <a:pt x="760747" y="3321187"/>
                </a:cubicBezTo>
                <a:cubicBezTo>
                  <a:pt x="687678" y="3294441"/>
                  <a:pt x="644664" y="3243980"/>
                  <a:pt x="593101" y="3187731"/>
                </a:cubicBezTo>
                <a:cubicBezTo>
                  <a:pt x="646869" y="3174220"/>
                  <a:pt x="680233" y="3215581"/>
                  <a:pt x="722419" y="3213374"/>
                </a:cubicBezTo>
                <a:cubicBezTo>
                  <a:pt x="724627" y="3206207"/>
                  <a:pt x="728486" y="3195729"/>
                  <a:pt x="727934" y="3195451"/>
                </a:cubicBezTo>
                <a:cubicBezTo>
                  <a:pt x="659002" y="3164570"/>
                  <a:pt x="626741" y="3106666"/>
                  <a:pt x="615987" y="3036630"/>
                </a:cubicBezTo>
                <a:cubicBezTo>
                  <a:pt x="610473" y="3000510"/>
                  <a:pt x="585381" y="2989205"/>
                  <a:pt x="560564" y="2972660"/>
                </a:cubicBezTo>
                <a:cubicBezTo>
                  <a:pt x="473984" y="2913930"/>
                  <a:pt x="382441" y="2860713"/>
                  <a:pt x="311302" y="2779924"/>
                </a:cubicBezTo>
                <a:cubicBezTo>
                  <a:pt x="393471" y="2790677"/>
                  <a:pt x="459371" y="2843341"/>
                  <a:pt x="547882" y="2865952"/>
                </a:cubicBezTo>
                <a:cubicBezTo>
                  <a:pt x="477570" y="2777166"/>
                  <a:pt x="386577" y="2732222"/>
                  <a:pt x="303582" y="2678453"/>
                </a:cubicBezTo>
                <a:cubicBezTo>
                  <a:pt x="265806" y="2653913"/>
                  <a:pt x="230790" y="2622479"/>
                  <a:pt x="185016" y="2609244"/>
                </a:cubicBezTo>
                <a:cubicBezTo>
                  <a:pt x="168748" y="2604556"/>
                  <a:pt x="142002" y="2594630"/>
                  <a:pt x="154963" y="2568435"/>
                </a:cubicBezTo>
                <a:cubicBezTo>
                  <a:pt x="165990" y="2546654"/>
                  <a:pt x="187773" y="2553269"/>
                  <a:pt x="207627" y="2559612"/>
                </a:cubicBezTo>
                <a:cubicBezTo>
                  <a:pt x="255328" y="2575330"/>
                  <a:pt x="304685" y="2575604"/>
                  <a:pt x="369207" y="2575330"/>
                </a:cubicBezTo>
                <a:cubicBezTo>
                  <a:pt x="315163" y="2503363"/>
                  <a:pt x="216174" y="2524871"/>
                  <a:pt x="169852" y="2449319"/>
                </a:cubicBezTo>
                <a:cubicBezTo>
                  <a:pt x="227755" y="2436083"/>
                  <a:pt x="272424" y="2463381"/>
                  <a:pt x="319299" y="2468619"/>
                </a:cubicBezTo>
                <a:cubicBezTo>
                  <a:pt x="361761" y="2473307"/>
                  <a:pt x="372239" y="2460624"/>
                  <a:pt x="362313" y="2418988"/>
                </a:cubicBezTo>
                <a:cubicBezTo>
                  <a:pt x="346873" y="2354190"/>
                  <a:pt x="370034" y="2321102"/>
                  <a:pt x="431798" y="2338750"/>
                </a:cubicBezTo>
                <a:cubicBezTo>
                  <a:pt x="489149" y="2355293"/>
                  <a:pt x="495215" y="2331030"/>
                  <a:pt x="479775" y="2294082"/>
                </a:cubicBezTo>
                <a:cubicBezTo>
                  <a:pt x="457716" y="2240315"/>
                  <a:pt x="482807" y="2198678"/>
                  <a:pt x="499903" y="2153458"/>
                </a:cubicBezTo>
                <a:cubicBezTo>
                  <a:pt x="526099" y="2084525"/>
                  <a:pt x="515069" y="2050885"/>
                  <a:pt x="458544" y="1999599"/>
                </a:cubicBezTo>
                <a:cubicBezTo>
                  <a:pt x="426835" y="1970921"/>
                  <a:pt x="392645" y="1946658"/>
                  <a:pt x="346596" y="1921843"/>
                </a:cubicBezTo>
                <a:cubicBezTo>
                  <a:pt x="452753" y="1908331"/>
                  <a:pt x="341358" y="1862836"/>
                  <a:pt x="378857" y="1834435"/>
                </a:cubicBezTo>
                <a:cubicBezTo>
                  <a:pt x="453856" y="1822854"/>
                  <a:pt x="515069" y="1913294"/>
                  <a:pt x="617091" y="1887376"/>
                </a:cubicBezTo>
                <a:cubicBezTo>
                  <a:pt x="491080" y="1809066"/>
                  <a:pt x="351835" y="1783423"/>
                  <a:pt x="260568" y="1679198"/>
                </a:cubicBezTo>
                <a:cubicBezTo>
                  <a:pt x="281523" y="1655484"/>
                  <a:pt x="302479" y="1677543"/>
                  <a:pt x="320402" y="1668720"/>
                </a:cubicBezTo>
                <a:cubicBezTo>
                  <a:pt x="319850" y="1663205"/>
                  <a:pt x="321230" y="1654932"/>
                  <a:pt x="317920" y="1652452"/>
                </a:cubicBezTo>
                <a:cubicBezTo>
                  <a:pt x="249815" y="1595650"/>
                  <a:pt x="248711" y="1594273"/>
                  <a:pt x="321779" y="1552359"/>
                </a:cubicBezTo>
                <a:cubicBezTo>
                  <a:pt x="347424" y="1537746"/>
                  <a:pt x="345218" y="1524786"/>
                  <a:pt x="331707" y="1506313"/>
                </a:cubicBezTo>
                <a:cubicBezTo>
                  <a:pt x="322055" y="1493353"/>
                  <a:pt x="310475" y="1481772"/>
                  <a:pt x="315990" y="1453371"/>
                </a:cubicBezTo>
                <a:cubicBezTo>
                  <a:pt x="355971" y="1489769"/>
                  <a:pt x="549259" y="1477912"/>
                  <a:pt x="583450" y="1474052"/>
                </a:cubicBezTo>
                <a:cubicBezTo>
                  <a:pt x="621777" y="1469917"/>
                  <a:pt x="659553" y="1452269"/>
                  <a:pt x="699809" y="1461919"/>
                </a:cubicBezTo>
                <a:cubicBezTo>
                  <a:pt x="732070" y="1469641"/>
                  <a:pt x="881516" y="1544364"/>
                  <a:pt x="902750" y="1458612"/>
                </a:cubicBezTo>
                <a:cubicBezTo>
                  <a:pt x="903853" y="1454475"/>
                  <a:pt x="964237" y="1464127"/>
                  <a:pt x="996774" y="1468814"/>
                </a:cubicBezTo>
                <a:cubicBezTo>
                  <a:pt x="1025451" y="1472674"/>
                  <a:pt x="1057712" y="1489769"/>
                  <a:pt x="1077012" y="1455578"/>
                </a:cubicBezTo>
                <a:cubicBezTo>
                  <a:pt x="1088317" y="1435450"/>
                  <a:pt x="1041719" y="1396571"/>
                  <a:pt x="1000083" y="1393262"/>
                </a:cubicBezTo>
                <a:cubicBezTo>
                  <a:pt x="963961" y="1390229"/>
                  <a:pt x="926186" y="1385817"/>
                  <a:pt x="891720" y="1394089"/>
                </a:cubicBezTo>
                <a:cubicBezTo>
                  <a:pt x="849258" y="1404017"/>
                  <a:pt x="826372" y="1388024"/>
                  <a:pt x="814515" y="1353557"/>
                </a:cubicBezTo>
                <a:cubicBezTo>
                  <a:pt x="801280" y="1315506"/>
                  <a:pt x="775911" y="1297858"/>
                  <a:pt x="740895" y="1280211"/>
                </a:cubicBezTo>
                <a:cubicBezTo>
                  <a:pt x="655967" y="1237474"/>
                  <a:pt x="574352" y="1188118"/>
                  <a:pt x="481154" y="1163301"/>
                </a:cubicBezTo>
                <a:cubicBezTo>
                  <a:pt x="462679" y="1158337"/>
                  <a:pt x="442276" y="1151719"/>
                  <a:pt x="433728" y="1118909"/>
                </a:cubicBezTo>
                <a:cubicBezTo>
                  <a:pt x="686023" y="1167987"/>
                  <a:pt x="915984" y="1295929"/>
                  <a:pt x="1176276" y="1288484"/>
                </a:cubicBezTo>
                <a:cubicBezTo>
                  <a:pt x="1105137" y="1247950"/>
                  <a:pt x="1022694" y="1245745"/>
                  <a:pt x="946867" y="1217344"/>
                </a:cubicBezTo>
                <a:cubicBezTo>
                  <a:pt x="1000635" y="1196113"/>
                  <a:pt x="1051094" y="1218172"/>
                  <a:pt x="1102104" y="1230304"/>
                </a:cubicBezTo>
                <a:cubicBezTo>
                  <a:pt x="1144843" y="1240230"/>
                  <a:pt x="1183446" y="1241885"/>
                  <a:pt x="1188133" y="1182603"/>
                </a:cubicBezTo>
                <a:cubicBezTo>
                  <a:pt x="1186478" y="1178742"/>
                  <a:pt x="1186754" y="1173780"/>
                  <a:pt x="1187030" y="1169092"/>
                </a:cubicBezTo>
                <a:cubicBezTo>
                  <a:pt x="1172690" y="1144552"/>
                  <a:pt x="1150358" y="1131868"/>
                  <a:pt x="1123887" y="1124698"/>
                </a:cubicBezTo>
                <a:cubicBezTo>
                  <a:pt x="1107894" y="1120286"/>
                  <a:pt x="1086663" y="1113668"/>
                  <a:pt x="1086938" y="1096023"/>
                </a:cubicBezTo>
                <a:cubicBezTo>
                  <a:pt x="1087765" y="1030674"/>
                  <a:pt x="1036756" y="1011647"/>
                  <a:pt x="985744" y="992622"/>
                </a:cubicBezTo>
                <a:cubicBezTo>
                  <a:pt x="1014145" y="960086"/>
                  <a:pt x="1036479" y="984074"/>
                  <a:pt x="1057987" y="981594"/>
                </a:cubicBezTo>
                <a:cubicBezTo>
                  <a:pt x="1072049" y="979939"/>
                  <a:pt x="1084733" y="976906"/>
                  <a:pt x="1084733" y="960086"/>
                </a:cubicBezTo>
                <a:cubicBezTo>
                  <a:pt x="1085008" y="946023"/>
                  <a:pt x="1078390" y="930030"/>
                  <a:pt x="1064605" y="929756"/>
                </a:cubicBezTo>
                <a:cubicBezTo>
                  <a:pt x="978300" y="927273"/>
                  <a:pt x="930599" y="836833"/>
                  <a:pt x="840985" y="836558"/>
                </a:cubicBezTo>
                <a:cubicBezTo>
                  <a:pt x="787493" y="836558"/>
                  <a:pt x="868834" y="785547"/>
                  <a:pt x="823615" y="764315"/>
                </a:cubicBezTo>
                <a:cubicBezTo>
                  <a:pt x="813687" y="759628"/>
                  <a:pt x="849533" y="752460"/>
                  <a:pt x="865526" y="753562"/>
                </a:cubicBezTo>
                <a:cubicBezTo>
                  <a:pt x="881242" y="754665"/>
                  <a:pt x="895304" y="768175"/>
                  <a:pt x="914331" y="758525"/>
                </a:cubicBezTo>
                <a:cubicBezTo>
                  <a:pt x="924808" y="724059"/>
                  <a:pt x="897787" y="711375"/>
                  <a:pt x="875452" y="701724"/>
                </a:cubicBezTo>
                <a:cubicBezTo>
                  <a:pt x="823889" y="679390"/>
                  <a:pt x="773706" y="652369"/>
                  <a:pt x="717181" y="644371"/>
                </a:cubicBezTo>
                <a:cubicBezTo>
                  <a:pt x="697053" y="641614"/>
                  <a:pt x="746133" y="604666"/>
                  <a:pt x="755783" y="591707"/>
                </a:cubicBezTo>
                <a:cubicBezTo>
                  <a:pt x="528304" y="455496"/>
                  <a:pt x="254778" y="462388"/>
                  <a:pt x="0" y="352370"/>
                </a:cubicBezTo>
                <a:cubicBezTo>
                  <a:pt x="56250" y="330864"/>
                  <a:pt x="97610" y="346580"/>
                  <a:pt x="135937" y="349889"/>
                </a:cubicBezTo>
                <a:cubicBezTo>
                  <a:pt x="231615" y="358160"/>
                  <a:pt x="326193" y="375256"/>
                  <a:pt x="421595" y="385458"/>
                </a:cubicBezTo>
                <a:cubicBezTo>
                  <a:pt x="468469" y="390421"/>
                  <a:pt x="512035" y="409172"/>
                  <a:pt x="564424" y="379393"/>
                </a:cubicBezTo>
                <a:cubicBezTo>
                  <a:pt x="599443" y="359540"/>
                  <a:pt x="655418" y="381046"/>
                  <a:pt x="698432" y="398694"/>
                </a:cubicBezTo>
                <a:cubicBezTo>
                  <a:pt x="734000" y="413307"/>
                  <a:pt x="767916" y="417167"/>
                  <a:pt x="815067" y="398694"/>
                </a:cubicBezTo>
                <a:cubicBezTo>
                  <a:pt x="772328" y="387389"/>
                  <a:pt x="739515" y="377463"/>
                  <a:pt x="705876" y="370568"/>
                </a:cubicBezTo>
                <a:cubicBezTo>
                  <a:pt x="679130" y="365055"/>
                  <a:pt x="742825" y="342719"/>
                  <a:pt x="775360" y="345477"/>
                </a:cubicBezTo>
                <a:cubicBezTo>
                  <a:pt x="820857" y="349337"/>
                  <a:pt x="795214" y="335000"/>
                  <a:pt x="787493" y="315146"/>
                </a:cubicBezTo>
                <a:cubicBezTo>
                  <a:pt x="779221" y="293915"/>
                  <a:pt x="803761" y="287298"/>
                  <a:pt x="819202" y="291709"/>
                </a:cubicBezTo>
                <a:cubicBezTo>
                  <a:pt x="878484" y="309081"/>
                  <a:pt x="937491" y="278474"/>
                  <a:pt x="998705" y="303291"/>
                </a:cubicBezTo>
                <a:cubicBezTo>
                  <a:pt x="983263" y="242077"/>
                  <a:pt x="949899" y="215331"/>
                  <a:pt x="880139" y="206783"/>
                </a:cubicBezTo>
                <a:cubicBezTo>
                  <a:pt x="853944" y="203475"/>
                  <a:pt x="826647" y="208438"/>
                  <a:pt x="804037" y="190790"/>
                </a:cubicBezTo>
                <a:cubicBezTo>
                  <a:pt x="791076" y="180590"/>
                  <a:pt x="776463" y="168457"/>
                  <a:pt x="786666" y="149707"/>
                </a:cubicBezTo>
                <a:cubicBezTo>
                  <a:pt x="793834" y="136471"/>
                  <a:pt x="809276" y="136471"/>
                  <a:pt x="821960" y="140884"/>
                </a:cubicBezTo>
                <a:cubicBezTo>
                  <a:pt x="878761" y="160461"/>
                  <a:pt x="938043" y="167630"/>
                  <a:pt x="997325" y="174800"/>
                </a:cubicBezTo>
                <a:cubicBezTo>
                  <a:pt x="1006426" y="175902"/>
                  <a:pt x="1016626" y="179487"/>
                  <a:pt x="1026829" y="161287"/>
                </a:cubicBezTo>
                <a:cubicBezTo>
                  <a:pt x="915984" y="131783"/>
                  <a:pt x="810655" y="89872"/>
                  <a:pt x="696777" y="73604"/>
                </a:cubicBezTo>
                <a:cubicBezTo>
                  <a:pt x="698432" y="65884"/>
                  <a:pt x="700086" y="58164"/>
                  <a:pt x="701741" y="50444"/>
                </a:cubicBezTo>
                <a:cubicBezTo>
                  <a:pt x="790801" y="61471"/>
                  <a:pt x="879864" y="72501"/>
                  <a:pt x="992362" y="86289"/>
                </a:cubicBezTo>
                <a:cubicBezTo>
                  <a:pt x="923153" y="42446"/>
                  <a:pt x="857805" y="57060"/>
                  <a:pt x="806519" y="18183"/>
                </a:cubicBezTo>
                <a:cubicBezTo>
                  <a:pt x="816170" y="3431"/>
                  <a:pt x="827820" y="-292"/>
                  <a:pt x="839883" y="18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010632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37B2035-1FCB-439A-B421-095E136C7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76D6CDF-C512-4739-B158-55EE955EF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503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62DA179-CF60-1E45-3295-1E1B9A937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3" y="670559"/>
            <a:ext cx="4683321" cy="214884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Vkládání textu, obrázků a grafiky</a:t>
            </a:r>
          </a:p>
        </p:txBody>
      </p:sp>
      <p:pic>
        <p:nvPicPr>
          <p:cNvPr id="5" name="Zástupný obsah 4" descr="Oříznutý záběr atraktivní mladé podnikatelky stojící a používající bílou tabuli k prezentaci dat svému mužskému kolegovi">
            <a:extLst>
              <a:ext uri="{FF2B5EF4-FFF2-40B4-BE49-F238E27FC236}">
                <a16:creationId xmlns:a16="http://schemas.microsoft.com/office/drawing/2014/main" id="{D492DFBC-B57E-4557-80D4-7B7831B89C6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b="5752"/>
          <a:stretch/>
        </p:blipFill>
        <p:spPr>
          <a:xfrm>
            <a:off x="1" y="3105151"/>
            <a:ext cx="6448424" cy="3752849"/>
          </a:xfrm>
          <a:custGeom>
            <a:avLst/>
            <a:gdLst/>
            <a:ahLst/>
            <a:cxnLst/>
            <a:rect l="l" t="t" r="r" b="b"/>
            <a:pathLst>
              <a:path w="6448424" h="3752849">
                <a:moveTo>
                  <a:pt x="0" y="0"/>
                </a:moveTo>
                <a:lnTo>
                  <a:pt x="137978" y="22215"/>
                </a:lnTo>
                <a:cubicBezTo>
                  <a:pt x="196046" y="32277"/>
                  <a:pt x="252469" y="42437"/>
                  <a:pt x="295660" y="49771"/>
                </a:cubicBezTo>
                <a:cubicBezTo>
                  <a:pt x="364885" y="66610"/>
                  <a:pt x="403214" y="32071"/>
                  <a:pt x="456941" y="65635"/>
                </a:cubicBezTo>
                <a:cubicBezTo>
                  <a:pt x="529612" y="69090"/>
                  <a:pt x="662508" y="71245"/>
                  <a:pt x="731691" y="70501"/>
                </a:cubicBezTo>
                <a:cubicBezTo>
                  <a:pt x="768741" y="62400"/>
                  <a:pt x="808263" y="64633"/>
                  <a:pt x="841820" y="61171"/>
                </a:cubicBezTo>
                <a:cubicBezTo>
                  <a:pt x="958973" y="43639"/>
                  <a:pt x="1009730" y="45863"/>
                  <a:pt x="1068219" y="39136"/>
                </a:cubicBezTo>
                <a:cubicBezTo>
                  <a:pt x="1104329" y="33447"/>
                  <a:pt x="1156536" y="44203"/>
                  <a:pt x="1174190" y="38808"/>
                </a:cubicBezTo>
                <a:cubicBezTo>
                  <a:pt x="1188943" y="36385"/>
                  <a:pt x="1213832" y="14880"/>
                  <a:pt x="1225923" y="34507"/>
                </a:cubicBezTo>
                <a:cubicBezTo>
                  <a:pt x="1305283" y="8501"/>
                  <a:pt x="1319617" y="30839"/>
                  <a:pt x="1385617" y="18003"/>
                </a:cubicBezTo>
                <a:cubicBezTo>
                  <a:pt x="1461876" y="-26747"/>
                  <a:pt x="1519510" y="56342"/>
                  <a:pt x="1563967" y="4638"/>
                </a:cubicBezTo>
                <a:lnTo>
                  <a:pt x="1676634" y="10582"/>
                </a:lnTo>
                <a:lnTo>
                  <a:pt x="1769429" y="20265"/>
                </a:lnTo>
                <a:cubicBezTo>
                  <a:pt x="1790625" y="23534"/>
                  <a:pt x="1880369" y="18448"/>
                  <a:pt x="1900584" y="27732"/>
                </a:cubicBezTo>
                <a:cubicBezTo>
                  <a:pt x="2072430" y="22762"/>
                  <a:pt x="2014935" y="5831"/>
                  <a:pt x="2127041" y="22101"/>
                </a:cubicBezTo>
                <a:cubicBezTo>
                  <a:pt x="2168847" y="65820"/>
                  <a:pt x="2153052" y="28773"/>
                  <a:pt x="2211644" y="44507"/>
                </a:cubicBezTo>
                <a:cubicBezTo>
                  <a:pt x="2211201" y="9921"/>
                  <a:pt x="2277596" y="73686"/>
                  <a:pt x="2299605" y="38004"/>
                </a:cubicBezTo>
                <a:cubicBezTo>
                  <a:pt x="2309570" y="41997"/>
                  <a:pt x="2318531" y="46991"/>
                  <a:pt x="2327359" y="52270"/>
                </a:cubicBezTo>
                <a:lnTo>
                  <a:pt x="2331995" y="55017"/>
                </a:lnTo>
                <a:lnTo>
                  <a:pt x="2353777" y="59755"/>
                </a:lnTo>
                <a:lnTo>
                  <a:pt x="2355893" y="68914"/>
                </a:lnTo>
                <a:lnTo>
                  <a:pt x="2385794" y="81650"/>
                </a:lnTo>
                <a:cubicBezTo>
                  <a:pt x="2397613" y="85211"/>
                  <a:pt x="2411061" y="87627"/>
                  <a:pt x="2427010" y="88184"/>
                </a:cubicBezTo>
                <a:cubicBezTo>
                  <a:pt x="2486314" y="76422"/>
                  <a:pt x="2553170" y="126870"/>
                  <a:pt x="2627153" y="110451"/>
                </a:cubicBezTo>
                <a:cubicBezTo>
                  <a:pt x="2653722" y="107383"/>
                  <a:pt x="2732043" y="116068"/>
                  <a:pt x="2744462" y="128780"/>
                </a:cubicBezTo>
                <a:cubicBezTo>
                  <a:pt x="2760299" y="132873"/>
                  <a:pt x="2780248" y="130843"/>
                  <a:pt x="2785202" y="143610"/>
                </a:cubicBezTo>
                <a:cubicBezTo>
                  <a:pt x="2794558" y="159316"/>
                  <a:pt x="2856498" y="142821"/>
                  <a:pt x="2844667" y="159029"/>
                </a:cubicBezTo>
                <a:cubicBezTo>
                  <a:pt x="2888530" y="147871"/>
                  <a:pt x="2914187" y="181391"/>
                  <a:pt x="2946649" y="192330"/>
                </a:cubicBezTo>
                <a:cubicBezTo>
                  <a:pt x="2981872" y="180417"/>
                  <a:pt x="3015239" y="215115"/>
                  <a:pt x="3088812" y="226485"/>
                </a:cubicBezTo>
                <a:cubicBezTo>
                  <a:pt x="3127734" y="212524"/>
                  <a:pt x="3138301" y="234381"/>
                  <a:pt x="3208669" y="217774"/>
                </a:cubicBezTo>
                <a:cubicBezTo>
                  <a:pt x="3242208" y="219284"/>
                  <a:pt x="3229623" y="233297"/>
                  <a:pt x="3290045" y="235553"/>
                </a:cubicBezTo>
                <a:cubicBezTo>
                  <a:pt x="3399655" y="215239"/>
                  <a:pt x="3444518" y="245862"/>
                  <a:pt x="3529335" y="249571"/>
                </a:cubicBezTo>
                <a:cubicBezTo>
                  <a:pt x="3623697" y="257405"/>
                  <a:pt x="3587652" y="268832"/>
                  <a:pt x="3716766" y="252690"/>
                </a:cubicBezTo>
                <a:cubicBezTo>
                  <a:pt x="3723469" y="267318"/>
                  <a:pt x="3737863" y="269842"/>
                  <a:pt x="3765333" y="266823"/>
                </a:cubicBezTo>
                <a:cubicBezTo>
                  <a:pt x="3810754" y="271601"/>
                  <a:pt x="3792745" y="303866"/>
                  <a:pt x="3846897" y="290090"/>
                </a:cubicBezTo>
                <a:cubicBezTo>
                  <a:pt x="3830941" y="306608"/>
                  <a:pt x="3929114" y="308026"/>
                  <a:pt x="3900217" y="323590"/>
                </a:cubicBezTo>
                <a:cubicBezTo>
                  <a:pt x="3922367" y="343425"/>
                  <a:pt x="3948574" y="318948"/>
                  <a:pt x="3971444" y="336662"/>
                </a:cubicBezTo>
                <a:cubicBezTo>
                  <a:pt x="4002781" y="344193"/>
                  <a:pt x="3960997" y="315419"/>
                  <a:pt x="3997868" y="318867"/>
                </a:cubicBezTo>
                <a:cubicBezTo>
                  <a:pt x="4041159" y="326219"/>
                  <a:pt x="4055435" y="293981"/>
                  <a:pt x="4070852" y="339615"/>
                </a:cubicBezTo>
                <a:cubicBezTo>
                  <a:pt x="4121286" y="335828"/>
                  <a:pt x="4121920" y="355506"/>
                  <a:pt x="4180483" y="373369"/>
                </a:cubicBezTo>
                <a:cubicBezTo>
                  <a:pt x="4211379" y="366707"/>
                  <a:pt x="4230171" y="374664"/>
                  <a:pt x="4246264" y="387458"/>
                </a:cubicBezTo>
                <a:cubicBezTo>
                  <a:pt x="4308508" y="393310"/>
                  <a:pt x="4357326" y="416142"/>
                  <a:pt x="4423169" y="431783"/>
                </a:cubicBezTo>
                <a:lnTo>
                  <a:pt x="4446752" y="435383"/>
                </a:lnTo>
                <a:lnTo>
                  <a:pt x="4446954" y="435566"/>
                </a:lnTo>
                <a:cubicBezTo>
                  <a:pt x="4508528" y="480137"/>
                  <a:pt x="4617740" y="529869"/>
                  <a:pt x="4662523" y="553169"/>
                </a:cubicBezTo>
                <a:cubicBezTo>
                  <a:pt x="4720320" y="547046"/>
                  <a:pt x="4678644" y="560102"/>
                  <a:pt x="4715641" y="575354"/>
                </a:cubicBezTo>
                <a:cubicBezTo>
                  <a:pt x="4682056" y="593278"/>
                  <a:pt x="4768370" y="586520"/>
                  <a:pt x="4742071" y="614016"/>
                </a:cubicBezTo>
                <a:cubicBezTo>
                  <a:pt x="4749637" y="615922"/>
                  <a:pt x="4757797" y="616899"/>
                  <a:pt x="4766183" y="617675"/>
                </a:cubicBezTo>
                <a:lnTo>
                  <a:pt x="4770562" y="618094"/>
                </a:lnTo>
                <a:lnTo>
                  <a:pt x="4783240" y="624350"/>
                </a:lnTo>
                <a:lnTo>
                  <a:pt x="4792882" y="620401"/>
                </a:lnTo>
                <a:lnTo>
                  <a:pt x="4816310" y="625721"/>
                </a:lnTo>
                <a:cubicBezTo>
                  <a:pt x="4824144" y="628595"/>
                  <a:pt x="4831482" y="632720"/>
                  <a:pt x="4837953" y="638824"/>
                </a:cubicBezTo>
                <a:cubicBezTo>
                  <a:pt x="4848645" y="668753"/>
                  <a:pt x="4922266" y="669148"/>
                  <a:pt x="4933914" y="707398"/>
                </a:cubicBezTo>
                <a:cubicBezTo>
                  <a:pt x="4940833" y="719653"/>
                  <a:pt x="4978358" y="746502"/>
                  <a:pt x="4995259" y="744825"/>
                </a:cubicBezTo>
                <a:cubicBezTo>
                  <a:pt x="5005107" y="749034"/>
                  <a:pt x="5010567" y="758092"/>
                  <a:pt x="5024744" y="753396"/>
                </a:cubicBezTo>
                <a:cubicBezTo>
                  <a:pt x="5047511" y="761361"/>
                  <a:pt x="5109162" y="783016"/>
                  <a:pt x="5131877" y="792613"/>
                </a:cubicBezTo>
                <a:cubicBezTo>
                  <a:pt x="5132671" y="802792"/>
                  <a:pt x="5144554" y="806683"/>
                  <a:pt x="5161031" y="810975"/>
                </a:cubicBezTo>
                <a:lnTo>
                  <a:pt x="5176815" y="815342"/>
                </a:lnTo>
                <a:lnTo>
                  <a:pt x="5180064" y="831233"/>
                </a:lnTo>
                <a:cubicBezTo>
                  <a:pt x="5202966" y="819270"/>
                  <a:pt x="5188976" y="863361"/>
                  <a:pt x="5215059" y="865080"/>
                </a:cubicBezTo>
                <a:cubicBezTo>
                  <a:pt x="5235765" y="864786"/>
                  <a:pt x="5236347" y="878098"/>
                  <a:pt x="5245643" y="887119"/>
                </a:cubicBezTo>
                <a:cubicBezTo>
                  <a:pt x="5267660" y="891609"/>
                  <a:pt x="5295742" y="939348"/>
                  <a:pt x="5295952" y="957174"/>
                </a:cubicBezTo>
                <a:cubicBezTo>
                  <a:pt x="5284322" y="1008946"/>
                  <a:pt x="5374979" y="1038019"/>
                  <a:pt x="5367826" y="1079140"/>
                </a:cubicBezTo>
                <a:cubicBezTo>
                  <a:pt x="5371668" y="1089190"/>
                  <a:pt x="5377921" y="1097135"/>
                  <a:pt x="5385646" y="1103730"/>
                </a:cubicBezTo>
                <a:lnTo>
                  <a:pt x="5410965" y="1119397"/>
                </a:lnTo>
                <a:lnTo>
                  <a:pt x="5436960" y="1130910"/>
                </a:lnTo>
                <a:lnTo>
                  <a:pt x="5442083" y="1133134"/>
                </a:lnTo>
                <a:cubicBezTo>
                  <a:pt x="5451910" y="1137346"/>
                  <a:pt x="5457170" y="1169188"/>
                  <a:pt x="5465219" y="1174479"/>
                </a:cubicBezTo>
                <a:cubicBezTo>
                  <a:pt x="5488744" y="1195184"/>
                  <a:pt x="5467141" y="1223401"/>
                  <a:pt x="5488171" y="1238604"/>
                </a:cubicBezTo>
                <a:cubicBezTo>
                  <a:pt x="5523491" y="1271811"/>
                  <a:pt x="5486623" y="1305961"/>
                  <a:pt x="5562172" y="1320840"/>
                </a:cubicBezTo>
                <a:cubicBezTo>
                  <a:pt x="5601634" y="1385316"/>
                  <a:pt x="5636528" y="1453139"/>
                  <a:pt x="5686905" y="1512529"/>
                </a:cubicBezTo>
                <a:cubicBezTo>
                  <a:pt x="5729049" y="1575678"/>
                  <a:pt x="5699691" y="1553768"/>
                  <a:pt x="5748726" y="1623716"/>
                </a:cubicBezTo>
                <a:cubicBezTo>
                  <a:pt x="5783098" y="1689734"/>
                  <a:pt x="5789710" y="1639740"/>
                  <a:pt x="5842593" y="1726595"/>
                </a:cubicBezTo>
                <a:cubicBezTo>
                  <a:pt x="5837824" y="1733043"/>
                  <a:pt x="5862023" y="1845188"/>
                  <a:pt x="5861042" y="1851837"/>
                </a:cubicBezTo>
                <a:cubicBezTo>
                  <a:pt x="5874156" y="1887981"/>
                  <a:pt x="5901790" y="1919218"/>
                  <a:pt x="5921290" y="1943460"/>
                </a:cubicBezTo>
                <a:lnTo>
                  <a:pt x="5978046" y="1997284"/>
                </a:lnTo>
                <a:lnTo>
                  <a:pt x="5992479" y="2056720"/>
                </a:lnTo>
                <a:cubicBezTo>
                  <a:pt x="6011078" y="2079033"/>
                  <a:pt x="6072687" y="2117397"/>
                  <a:pt x="6089639" y="2131171"/>
                </a:cubicBezTo>
                <a:lnTo>
                  <a:pt x="6094199" y="2139379"/>
                </a:lnTo>
                <a:lnTo>
                  <a:pt x="6094822" y="2139386"/>
                </a:lnTo>
                <a:cubicBezTo>
                  <a:pt x="6096947" y="2140841"/>
                  <a:pt x="6098876" y="2143416"/>
                  <a:pt x="6100692" y="2147736"/>
                </a:cubicBezTo>
                <a:lnTo>
                  <a:pt x="6102516" y="2154343"/>
                </a:lnTo>
                <a:lnTo>
                  <a:pt x="6111361" y="2170264"/>
                </a:lnTo>
                <a:lnTo>
                  <a:pt x="6215475" y="2270153"/>
                </a:lnTo>
                <a:lnTo>
                  <a:pt x="6255966" y="2335401"/>
                </a:lnTo>
                <a:lnTo>
                  <a:pt x="6272711" y="2385144"/>
                </a:lnTo>
                <a:cubicBezTo>
                  <a:pt x="6282320" y="2406495"/>
                  <a:pt x="6299066" y="2405139"/>
                  <a:pt x="6304347" y="2439388"/>
                </a:cubicBezTo>
                <a:cubicBezTo>
                  <a:pt x="6297131" y="2486231"/>
                  <a:pt x="6325530" y="2500962"/>
                  <a:pt x="6326729" y="2549400"/>
                </a:cubicBezTo>
                <a:cubicBezTo>
                  <a:pt x="6325926" y="2572066"/>
                  <a:pt x="6339111" y="2599957"/>
                  <a:pt x="6344663" y="2628839"/>
                </a:cubicBezTo>
                <a:lnTo>
                  <a:pt x="6375811" y="2639204"/>
                </a:lnTo>
                <a:cubicBezTo>
                  <a:pt x="6375427" y="2643533"/>
                  <a:pt x="6375041" y="2647863"/>
                  <a:pt x="6374657" y="2652193"/>
                </a:cubicBezTo>
                <a:cubicBezTo>
                  <a:pt x="6373555" y="2658134"/>
                  <a:pt x="6371943" y="2662665"/>
                  <a:pt x="6369740" y="2664642"/>
                </a:cubicBezTo>
                <a:cubicBezTo>
                  <a:pt x="6368032" y="2674540"/>
                  <a:pt x="6371528" y="2686899"/>
                  <a:pt x="6361964" y="2690172"/>
                </a:cubicBezTo>
                <a:cubicBezTo>
                  <a:pt x="6350507" y="2696218"/>
                  <a:pt x="6369375" y="2734440"/>
                  <a:pt x="6355511" y="2727335"/>
                </a:cubicBezTo>
                <a:cubicBezTo>
                  <a:pt x="6358746" y="2734104"/>
                  <a:pt x="6360434" y="2742096"/>
                  <a:pt x="6361058" y="2750592"/>
                </a:cubicBezTo>
                <a:cubicBezTo>
                  <a:pt x="6361013" y="2751998"/>
                  <a:pt x="6360970" y="2753408"/>
                  <a:pt x="6360926" y="2754814"/>
                </a:cubicBezTo>
                <a:lnTo>
                  <a:pt x="6339285" y="2810353"/>
                </a:lnTo>
                <a:cubicBezTo>
                  <a:pt x="6360091" y="2854187"/>
                  <a:pt x="6313103" y="2870086"/>
                  <a:pt x="6325672" y="2908809"/>
                </a:cubicBezTo>
                <a:cubicBezTo>
                  <a:pt x="6341563" y="2966972"/>
                  <a:pt x="6291836" y="2935388"/>
                  <a:pt x="6333498" y="3009772"/>
                </a:cubicBezTo>
                <a:cubicBezTo>
                  <a:pt x="6345476" y="3039254"/>
                  <a:pt x="6345955" y="3068963"/>
                  <a:pt x="6334947" y="3095405"/>
                </a:cubicBezTo>
                <a:lnTo>
                  <a:pt x="6344768" y="3155941"/>
                </a:lnTo>
                <a:cubicBezTo>
                  <a:pt x="6348643" y="3153663"/>
                  <a:pt x="6311793" y="3186588"/>
                  <a:pt x="6314754" y="3197987"/>
                </a:cubicBezTo>
                <a:cubicBezTo>
                  <a:pt x="6318695" y="3221971"/>
                  <a:pt x="6319257" y="3226752"/>
                  <a:pt x="6304230" y="3239690"/>
                </a:cubicBezTo>
                <a:cubicBezTo>
                  <a:pt x="6306321" y="3248567"/>
                  <a:pt x="6307305" y="3254005"/>
                  <a:pt x="6308837" y="3264003"/>
                </a:cubicBezTo>
                <a:cubicBezTo>
                  <a:pt x="6301812" y="3288243"/>
                  <a:pt x="6298529" y="3302527"/>
                  <a:pt x="6309285" y="3324103"/>
                </a:cubicBezTo>
                <a:cubicBezTo>
                  <a:pt x="6301188" y="3343007"/>
                  <a:pt x="6329285" y="3359307"/>
                  <a:pt x="6342503" y="3405661"/>
                </a:cubicBezTo>
                <a:cubicBezTo>
                  <a:pt x="6338012" y="3447477"/>
                  <a:pt x="6408325" y="3505721"/>
                  <a:pt x="6401531" y="3550593"/>
                </a:cubicBezTo>
                <a:cubicBezTo>
                  <a:pt x="6395655" y="3579549"/>
                  <a:pt x="6423437" y="3594758"/>
                  <a:pt x="6427705" y="3624684"/>
                </a:cubicBezTo>
                <a:cubicBezTo>
                  <a:pt x="6416402" y="3629199"/>
                  <a:pt x="6435787" y="3639516"/>
                  <a:pt x="6448424" y="3657106"/>
                </a:cubicBezTo>
                <a:lnTo>
                  <a:pt x="6444014" y="3752742"/>
                </a:lnTo>
                <a:cubicBezTo>
                  <a:pt x="6443990" y="3752777"/>
                  <a:pt x="6443967" y="3752813"/>
                  <a:pt x="6443946" y="3752849"/>
                </a:cubicBezTo>
                <a:lnTo>
                  <a:pt x="0" y="3752849"/>
                </a:lnTo>
                <a:close/>
              </a:path>
            </a:pathLst>
          </a:custGeom>
        </p:spPr>
      </p:pic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3BBAE4E-054A-135C-3B7F-03ADD5CDC6A9}"/>
              </a:ext>
            </a:extLst>
          </p:cNvPr>
          <p:cNvSpPr>
            <a:spLocks noGrp="1"/>
          </p:cNvSpPr>
          <p:nvPr>
            <p:ph sz="half" idx="2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6797004" y="670559"/>
            <a:ext cx="4555782" cy="5445076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None/>
            </a:pPr>
            <a:r>
              <a:rPr lang="cs-CZ" sz="1400" b="1"/>
              <a:t>Zásady vkládání textu</a:t>
            </a:r>
          </a:p>
          <a:p>
            <a:pPr marL="0" lvl="1" indent="0">
              <a:buNone/>
            </a:pPr>
            <a:r>
              <a:rPr lang="cs-CZ" sz="1400"/>
              <a:t>Efektivní prezentace textu je zásadní pro čitelnost a porozumění. Měli byste používat jasné a stručné formulace.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cs-CZ" sz="1400" b="1"/>
              <a:t>Používání obrázků</a:t>
            </a:r>
          </a:p>
          <a:p>
            <a:pPr marL="0" lvl="1" indent="0">
              <a:buNone/>
            </a:pPr>
            <a:r>
              <a:rPr lang="cs-CZ" sz="1400"/>
              <a:t>Vysoce kvalitní obrázky mohou významně posílit vaše sdělení a učinit prezentaci vizuálně atraktivnější.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cs-CZ" sz="1400" b="1"/>
              <a:t>Grafika a design</a:t>
            </a:r>
          </a:p>
          <a:p>
            <a:pPr marL="0" lvl="1" indent="0">
              <a:buNone/>
            </a:pPr>
            <a:r>
              <a:rPr lang="cs-CZ" sz="1400"/>
              <a:t>Grafika a design by měly být použity tak, aby podporovaly vaše sdělení a usnadnily porozumění informacím.</a:t>
            </a:r>
          </a:p>
        </p:txBody>
      </p:sp>
    </p:spTree>
    <p:extLst>
      <p:ext uri="{BB962C8B-B14F-4D97-AF65-F5344CB8AC3E}">
        <p14:creationId xmlns:p14="http://schemas.microsoft.com/office/powerpoint/2010/main" val="20987311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17462B5-C2FD-A84E-D7A3-015872FB0D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5631" y="1441938"/>
            <a:ext cx="7080738" cy="39741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>
                <a:solidFill>
                  <a:schemeClr val="bg1">
                    <a:lumMod val="95000"/>
                    <a:lumOff val="5000"/>
                  </a:schemeClr>
                </a:solidFill>
              </a:rPr>
              <a:t>Využití Copilota při tvorbě obsahu</a:t>
            </a:r>
          </a:p>
        </p:txBody>
      </p:sp>
    </p:spTree>
    <p:extLst>
      <p:ext uri="{BB962C8B-B14F-4D97-AF65-F5344CB8AC3E}">
        <p14:creationId xmlns:p14="http://schemas.microsoft.com/office/powerpoint/2010/main" val="16960618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A84B152-3496-4C52-AF08-97AFFC09D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0829BD1-3C09-AA8A-EFA9-3914456BC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39336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Automatizace tvorby obsahu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B2ADB95-0FA3-4BD7-A8AC-89D014A8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2C5385A-5E8F-ECB4-8596-2766BB0CD6FD}"/>
              </a:ext>
            </a:extLst>
          </p:cNvPr>
          <p:cNvSpPr>
            <a:spLocks noGrp="1"/>
          </p:cNvSpPr>
          <p:nvPr>
            <p:ph sz="half" idx="2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838200" y="1825625"/>
            <a:ext cx="5393361" cy="4351338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None/>
            </a:pPr>
            <a:r>
              <a:rPr lang="cs-CZ" sz="1400" b="1"/>
              <a:t>Efektivní automatizace</a:t>
            </a:r>
          </a:p>
          <a:p>
            <a:pPr marL="0" lvl="1" indent="0">
              <a:buNone/>
            </a:pPr>
            <a:r>
              <a:rPr lang="cs-CZ" sz="1400"/>
              <a:t>Copilot umožňuje rychlou automatizaci procesu tvorby obsahu, což šetří čas a zvyšuje produktivitu.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cs-CZ" sz="1400" b="1"/>
              <a:t>Organizovaná struktura</a:t>
            </a:r>
          </a:p>
          <a:p>
            <a:pPr marL="0" lvl="1" indent="0">
              <a:buNone/>
            </a:pPr>
            <a:r>
              <a:rPr lang="cs-CZ" sz="1400"/>
              <a:t>Automatizace zajišťuje, že prezentace je dobře strukturovaná a logicky uspořádaná, což usnadňuje porozumění.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cs-CZ" sz="1400" b="1"/>
              <a:t>Návrhy textu</a:t>
            </a:r>
          </a:p>
          <a:p>
            <a:pPr marL="0" lvl="1" indent="0">
              <a:buNone/>
            </a:pPr>
            <a:r>
              <a:rPr lang="cs-CZ" sz="1400"/>
              <a:t>Copilot navrhuje relevantní texty na základě zadaných informací, což zefektivňuje proces psaní.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924DBCE-E731-4B22-8181-A39C1D862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630884" cy="630884"/>
          </a:xfrm>
          <a:prstGeom prst="ellipse">
            <a:avLst/>
          </a:prstGeom>
          <a:noFill/>
          <a:ln w="127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4CBF9756-6AC8-4C65-84DF-56FBFFA1D8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0227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5" name="Zástupný obsah 4" descr="3D ilustrace">
            <a:extLst>
              <a:ext uri="{FF2B5EF4-FFF2-40B4-BE49-F238E27FC236}">
                <a16:creationId xmlns:a16="http://schemas.microsoft.com/office/drawing/2014/main" id="{82EB5187-E6FF-4FFF-8407-19F88C1136B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r="5" b="5"/>
          <a:stretch/>
        </p:blipFill>
        <p:spPr>
          <a:xfrm>
            <a:off x="7751975" y="1075239"/>
            <a:ext cx="4128603" cy="4128603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D385988-EAAF-4C27-AF8A-2BFBECAF3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3621FD4-D14D-45D5-9A57-9A2DE5EA5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B621D332-7329-4994-8836-C429A51B7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2D20F754-35A9-4508-BE3C-C59996D14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7553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37B2035-1FCB-439A-B421-095E136C7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76D6CDF-C512-4739-B158-55EE955EF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503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5CEFCE5-2746-E708-30B1-34C2E6A6A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3" y="670559"/>
            <a:ext cx="4683321" cy="214884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Rady a návrhy od Copilota</a:t>
            </a:r>
          </a:p>
        </p:txBody>
      </p:sp>
      <p:pic>
        <p:nvPicPr>
          <p:cNvPr id="5" name="Zástupný obsah 4" descr="Roztomilá mladá 19 letá žena ve fialových šatech - pomocí tabletu">
            <a:extLst>
              <a:ext uri="{FF2B5EF4-FFF2-40B4-BE49-F238E27FC236}">
                <a16:creationId xmlns:a16="http://schemas.microsoft.com/office/drawing/2014/main" id="{AAD38742-4134-4AD5-B879-9A0DEFAEE8A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b="11486"/>
          <a:stretch/>
        </p:blipFill>
        <p:spPr>
          <a:xfrm>
            <a:off x="1" y="3105151"/>
            <a:ext cx="6448424" cy="3752849"/>
          </a:xfrm>
          <a:custGeom>
            <a:avLst/>
            <a:gdLst/>
            <a:ahLst/>
            <a:cxnLst/>
            <a:rect l="l" t="t" r="r" b="b"/>
            <a:pathLst>
              <a:path w="6448424" h="3752849">
                <a:moveTo>
                  <a:pt x="0" y="0"/>
                </a:moveTo>
                <a:lnTo>
                  <a:pt x="137978" y="22215"/>
                </a:lnTo>
                <a:cubicBezTo>
                  <a:pt x="196046" y="32277"/>
                  <a:pt x="252469" y="42437"/>
                  <a:pt x="295660" y="49771"/>
                </a:cubicBezTo>
                <a:cubicBezTo>
                  <a:pt x="364885" y="66610"/>
                  <a:pt x="403214" y="32071"/>
                  <a:pt x="456941" y="65635"/>
                </a:cubicBezTo>
                <a:cubicBezTo>
                  <a:pt x="529612" y="69090"/>
                  <a:pt x="662508" y="71245"/>
                  <a:pt x="731691" y="70501"/>
                </a:cubicBezTo>
                <a:cubicBezTo>
                  <a:pt x="768741" y="62400"/>
                  <a:pt x="808263" y="64633"/>
                  <a:pt x="841820" y="61171"/>
                </a:cubicBezTo>
                <a:cubicBezTo>
                  <a:pt x="958973" y="43639"/>
                  <a:pt x="1009730" y="45863"/>
                  <a:pt x="1068219" y="39136"/>
                </a:cubicBezTo>
                <a:cubicBezTo>
                  <a:pt x="1104329" y="33447"/>
                  <a:pt x="1156536" y="44203"/>
                  <a:pt x="1174190" y="38808"/>
                </a:cubicBezTo>
                <a:cubicBezTo>
                  <a:pt x="1188943" y="36385"/>
                  <a:pt x="1213832" y="14880"/>
                  <a:pt x="1225923" y="34507"/>
                </a:cubicBezTo>
                <a:cubicBezTo>
                  <a:pt x="1305283" y="8501"/>
                  <a:pt x="1319617" y="30839"/>
                  <a:pt x="1385617" y="18003"/>
                </a:cubicBezTo>
                <a:cubicBezTo>
                  <a:pt x="1461876" y="-26747"/>
                  <a:pt x="1519510" y="56342"/>
                  <a:pt x="1563967" y="4638"/>
                </a:cubicBezTo>
                <a:lnTo>
                  <a:pt x="1676634" y="10582"/>
                </a:lnTo>
                <a:lnTo>
                  <a:pt x="1769429" y="20265"/>
                </a:lnTo>
                <a:cubicBezTo>
                  <a:pt x="1790625" y="23534"/>
                  <a:pt x="1880369" y="18448"/>
                  <a:pt x="1900584" y="27732"/>
                </a:cubicBezTo>
                <a:cubicBezTo>
                  <a:pt x="2072430" y="22762"/>
                  <a:pt x="2014935" y="5831"/>
                  <a:pt x="2127041" y="22101"/>
                </a:cubicBezTo>
                <a:cubicBezTo>
                  <a:pt x="2168847" y="65820"/>
                  <a:pt x="2153052" y="28773"/>
                  <a:pt x="2211644" y="44507"/>
                </a:cubicBezTo>
                <a:cubicBezTo>
                  <a:pt x="2211201" y="9921"/>
                  <a:pt x="2277596" y="73686"/>
                  <a:pt x="2299605" y="38004"/>
                </a:cubicBezTo>
                <a:cubicBezTo>
                  <a:pt x="2309570" y="41997"/>
                  <a:pt x="2318531" y="46991"/>
                  <a:pt x="2327359" y="52270"/>
                </a:cubicBezTo>
                <a:lnTo>
                  <a:pt x="2331995" y="55017"/>
                </a:lnTo>
                <a:lnTo>
                  <a:pt x="2353777" y="59755"/>
                </a:lnTo>
                <a:lnTo>
                  <a:pt x="2355893" y="68914"/>
                </a:lnTo>
                <a:lnTo>
                  <a:pt x="2385794" y="81650"/>
                </a:lnTo>
                <a:cubicBezTo>
                  <a:pt x="2397613" y="85211"/>
                  <a:pt x="2411061" y="87627"/>
                  <a:pt x="2427010" y="88184"/>
                </a:cubicBezTo>
                <a:cubicBezTo>
                  <a:pt x="2486314" y="76422"/>
                  <a:pt x="2553170" y="126870"/>
                  <a:pt x="2627153" y="110451"/>
                </a:cubicBezTo>
                <a:cubicBezTo>
                  <a:pt x="2653722" y="107383"/>
                  <a:pt x="2732043" y="116068"/>
                  <a:pt x="2744462" y="128780"/>
                </a:cubicBezTo>
                <a:cubicBezTo>
                  <a:pt x="2760299" y="132873"/>
                  <a:pt x="2780248" y="130843"/>
                  <a:pt x="2785202" y="143610"/>
                </a:cubicBezTo>
                <a:cubicBezTo>
                  <a:pt x="2794558" y="159316"/>
                  <a:pt x="2856498" y="142821"/>
                  <a:pt x="2844667" y="159029"/>
                </a:cubicBezTo>
                <a:cubicBezTo>
                  <a:pt x="2888530" y="147871"/>
                  <a:pt x="2914187" y="181391"/>
                  <a:pt x="2946649" y="192330"/>
                </a:cubicBezTo>
                <a:cubicBezTo>
                  <a:pt x="2981872" y="180417"/>
                  <a:pt x="3015239" y="215115"/>
                  <a:pt x="3088812" y="226485"/>
                </a:cubicBezTo>
                <a:cubicBezTo>
                  <a:pt x="3127734" y="212524"/>
                  <a:pt x="3138301" y="234381"/>
                  <a:pt x="3208669" y="217774"/>
                </a:cubicBezTo>
                <a:cubicBezTo>
                  <a:pt x="3242208" y="219284"/>
                  <a:pt x="3229623" y="233297"/>
                  <a:pt x="3290045" y="235553"/>
                </a:cubicBezTo>
                <a:cubicBezTo>
                  <a:pt x="3399655" y="215239"/>
                  <a:pt x="3444518" y="245862"/>
                  <a:pt x="3529335" y="249571"/>
                </a:cubicBezTo>
                <a:cubicBezTo>
                  <a:pt x="3623697" y="257405"/>
                  <a:pt x="3587652" y="268832"/>
                  <a:pt x="3716766" y="252690"/>
                </a:cubicBezTo>
                <a:cubicBezTo>
                  <a:pt x="3723469" y="267318"/>
                  <a:pt x="3737863" y="269842"/>
                  <a:pt x="3765333" y="266823"/>
                </a:cubicBezTo>
                <a:cubicBezTo>
                  <a:pt x="3810754" y="271601"/>
                  <a:pt x="3792745" y="303866"/>
                  <a:pt x="3846897" y="290090"/>
                </a:cubicBezTo>
                <a:cubicBezTo>
                  <a:pt x="3830941" y="306608"/>
                  <a:pt x="3929114" y="308026"/>
                  <a:pt x="3900217" y="323590"/>
                </a:cubicBezTo>
                <a:cubicBezTo>
                  <a:pt x="3922367" y="343425"/>
                  <a:pt x="3948574" y="318948"/>
                  <a:pt x="3971444" y="336662"/>
                </a:cubicBezTo>
                <a:cubicBezTo>
                  <a:pt x="4002781" y="344193"/>
                  <a:pt x="3960997" y="315419"/>
                  <a:pt x="3997868" y="318867"/>
                </a:cubicBezTo>
                <a:cubicBezTo>
                  <a:pt x="4041159" y="326219"/>
                  <a:pt x="4055435" y="293981"/>
                  <a:pt x="4070852" y="339615"/>
                </a:cubicBezTo>
                <a:cubicBezTo>
                  <a:pt x="4121286" y="335828"/>
                  <a:pt x="4121920" y="355506"/>
                  <a:pt x="4180483" y="373369"/>
                </a:cubicBezTo>
                <a:cubicBezTo>
                  <a:pt x="4211379" y="366707"/>
                  <a:pt x="4230171" y="374664"/>
                  <a:pt x="4246264" y="387458"/>
                </a:cubicBezTo>
                <a:cubicBezTo>
                  <a:pt x="4308508" y="393310"/>
                  <a:pt x="4357326" y="416142"/>
                  <a:pt x="4423169" y="431783"/>
                </a:cubicBezTo>
                <a:lnTo>
                  <a:pt x="4446752" y="435383"/>
                </a:lnTo>
                <a:lnTo>
                  <a:pt x="4446954" y="435566"/>
                </a:lnTo>
                <a:cubicBezTo>
                  <a:pt x="4508528" y="480137"/>
                  <a:pt x="4617740" y="529869"/>
                  <a:pt x="4662523" y="553169"/>
                </a:cubicBezTo>
                <a:cubicBezTo>
                  <a:pt x="4720320" y="547046"/>
                  <a:pt x="4678644" y="560102"/>
                  <a:pt x="4715641" y="575354"/>
                </a:cubicBezTo>
                <a:cubicBezTo>
                  <a:pt x="4682056" y="593278"/>
                  <a:pt x="4768370" y="586520"/>
                  <a:pt x="4742071" y="614016"/>
                </a:cubicBezTo>
                <a:cubicBezTo>
                  <a:pt x="4749637" y="615922"/>
                  <a:pt x="4757797" y="616899"/>
                  <a:pt x="4766183" y="617675"/>
                </a:cubicBezTo>
                <a:lnTo>
                  <a:pt x="4770562" y="618094"/>
                </a:lnTo>
                <a:lnTo>
                  <a:pt x="4783240" y="624350"/>
                </a:lnTo>
                <a:lnTo>
                  <a:pt x="4792882" y="620401"/>
                </a:lnTo>
                <a:lnTo>
                  <a:pt x="4816310" y="625721"/>
                </a:lnTo>
                <a:cubicBezTo>
                  <a:pt x="4824144" y="628595"/>
                  <a:pt x="4831482" y="632720"/>
                  <a:pt x="4837953" y="638824"/>
                </a:cubicBezTo>
                <a:cubicBezTo>
                  <a:pt x="4848645" y="668753"/>
                  <a:pt x="4922266" y="669148"/>
                  <a:pt x="4933914" y="707398"/>
                </a:cubicBezTo>
                <a:cubicBezTo>
                  <a:pt x="4940833" y="719653"/>
                  <a:pt x="4978358" y="746502"/>
                  <a:pt x="4995259" y="744825"/>
                </a:cubicBezTo>
                <a:cubicBezTo>
                  <a:pt x="5005107" y="749034"/>
                  <a:pt x="5010567" y="758092"/>
                  <a:pt x="5024744" y="753396"/>
                </a:cubicBezTo>
                <a:cubicBezTo>
                  <a:pt x="5047511" y="761361"/>
                  <a:pt x="5109162" y="783016"/>
                  <a:pt x="5131877" y="792613"/>
                </a:cubicBezTo>
                <a:cubicBezTo>
                  <a:pt x="5132671" y="802792"/>
                  <a:pt x="5144554" y="806683"/>
                  <a:pt x="5161031" y="810975"/>
                </a:cubicBezTo>
                <a:lnTo>
                  <a:pt x="5176815" y="815342"/>
                </a:lnTo>
                <a:lnTo>
                  <a:pt x="5180064" y="831233"/>
                </a:lnTo>
                <a:cubicBezTo>
                  <a:pt x="5202966" y="819270"/>
                  <a:pt x="5188976" y="863361"/>
                  <a:pt x="5215059" y="865080"/>
                </a:cubicBezTo>
                <a:cubicBezTo>
                  <a:pt x="5235765" y="864786"/>
                  <a:pt x="5236347" y="878098"/>
                  <a:pt x="5245643" y="887119"/>
                </a:cubicBezTo>
                <a:cubicBezTo>
                  <a:pt x="5267660" y="891609"/>
                  <a:pt x="5295742" y="939348"/>
                  <a:pt x="5295952" y="957174"/>
                </a:cubicBezTo>
                <a:cubicBezTo>
                  <a:pt x="5284322" y="1008946"/>
                  <a:pt x="5374979" y="1038019"/>
                  <a:pt x="5367826" y="1079140"/>
                </a:cubicBezTo>
                <a:cubicBezTo>
                  <a:pt x="5371668" y="1089190"/>
                  <a:pt x="5377921" y="1097135"/>
                  <a:pt x="5385646" y="1103730"/>
                </a:cubicBezTo>
                <a:lnTo>
                  <a:pt x="5410965" y="1119397"/>
                </a:lnTo>
                <a:lnTo>
                  <a:pt x="5436960" y="1130910"/>
                </a:lnTo>
                <a:lnTo>
                  <a:pt x="5442083" y="1133134"/>
                </a:lnTo>
                <a:cubicBezTo>
                  <a:pt x="5451910" y="1137346"/>
                  <a:pt x="5457170" y="1169188"/>
                  <a:pt x="5465219" y="1174479"/>
                </a:cubicBezTo>
                <a:cubicBezTo>
                  <a:pt x="5488744" y="1195184"/>
                  <a:pt x="5467141" y="1223401"/>
                  <a:pt x="5488171" y="1238604"/>
                </a:cubicBezTo>
                <a:cubicBezTo>
                  <a:pt x="5523491" y="1271811"/>
                  <a:pt x="5486623" y="1305961"/>
                  <a:pt x="5562172" y="1320840"/>
                </a:cubicBezTo>
                <a:cubicBezTo>
                  <a:pt x="5601634" y="1385316"/>
                  <a:pt x="5636528" y="1453139"/>
                  <a:pt x="5686905" y="1512529"/>
                </a:cubicBezTo>
                <a:cubicBezTo>
                  <a:pt x="5729049" y="1575678"/>
                  <a:pt x="5699691" y="1553768"/>
                  <a:pt x="5748726" y="1623716"/>
                </a:cubicBezTo>
                <a:cubicBezTo>
                  <a:pt x="5783098" y="1689734"/>
                  <a:pt x="5789710" y="1639740"/>
                  <a:pt x="5842593" y="1726595"/>
                </a:cubicBezTo>
                <a:cubicBezTo>
                  <a:pt x="5837824" y="1733043"/>
                  <a:pt x="5862023" y="1845188"/>
                  <a:pt x="5861042" y="1851837"/>
                </a:cubicBezTo>
                <a:cubicBezTo>
                  <a:pt x="5874156" y="1887981"/>
                  <a:pt x="5901790" y="1919218"/>
                  <a:pt x="5921290" y="1943460"/>
                </a:cubicBezTo>
                <a:lnTo>
                  <a:pt x="5978046" y="1997284"/>
                </a:lnTo>
                <a:lnTo>
                  <a:pt x="5992479" y="2056720"/>
                </a:lnTo>
                <a:cubicBezTo>
                  <a:pt x="6011078" y="2079033"/>
                  <a:pt x="6072687" y="2117397"/>
                  <a:pt x="6089639" y="2131171"/>
                </a:cubicBezTo>
                <a:lnTo>
                  <a:pt x="6094199" y="2139379"/>
                </a:lnTo>
                <a:lnTo>
                  <a:pt x="6094822" y="2139386"/>
                </a:lnTo>
                <a:cubicBezTo>
                  <a:pt x="6096947" y="2140841"/>
                  <a:pt x="6098876" y="2143416"/>
                  <a:pt x="6100692" y="2147736"/>
                </a:cubicBezTo>
                <a:lnTo>
                  <a:pt x="6102516" y="2154343"/>
                </a:lnTo>
                <a:lnTo>
                  <a:pt x="6111361" y="2170264"/>
                </a:lnTo>
                <a:lnTo>
                  <a:pt x="6215475" y="2270153"/>
                </a:lnTo>
                <a:lnTo>
                  <a:pt x="6255966" y="2335401"/>
                </a:lnTo>
                <a:lnTo>
                  <a:pt x="6272711" y="2385144"/>
                </a:lnTo>
                <a:cubicBezTo>
                  <a:pt x="6282320" y="2406495"/>
                  <a:pt x="6299066" y="2405139"/>
                  <a:pt x="6304347" y="2439388"/>
                </a:cubicBezTo>
                <a:cubicBezTo>
                  <a:pt x="6297131" y="2486231"/>
                  <a:pt x="6325530" y="2500962"/>
                  <a:pt x="6326729" y="2549400"/>
                </a:cubicBezTo>
                <a:cubicBezTo>
                  <a:pt x="6325926" y="2572066"/>
                  <a:pt x="6339111" y="2599957"/>
                  <a:pt x="6344663" y="2628839"/>
                </a:cubicBezTo>
                <a:lnTo>
                  <a:pt x="6375811" y="2639204"/>
                </a:lnTo>
                <a:cubicBezTo>
                  <a:pt x="6375427" y="2643533"/>
                  <a:pt x="6375041" y="2647863"/>
                  <a:pt x="6374657" y="2652193"/>
                </a:cubicBezTo>
                <a:cubicBezTo>
                  <a:pt x="6373555" y="2658134"/>
                  <a:pt x="6371943" y="2662665"/>
                  <a:pt x="6369740" y="2664642"/>
                </a:cubicBezTo>
                <a:cubicBezTo>
                  <a:pt x="6368032" y="2674540"/>
                  <a:pt x="6371528" y="2686899"/>
                  <a:pt x="6361964" y="2690172"/>
                </a:cubicBezTo>
                <a:cubicBezTo>
                  <a:pt x="6350507" y="2696218"/>
                  <a:pt x="6369375" y="2734440"/>
                  <a:pt x="6355511" y="2727335"/>
                </a:cubicBezTo>
                <a:cubicBezTo>
                  <a:pt x="6358746" y="2734104"/>
                  <a:pt x="6360434" y="2742096"/>
                  <a:pt x="6361058" y="2750592"/>
                </a:cubicBezTo>
                <a:cubicBezTo>
                  <a:pt x="6361013" y="2751998"/>
                  <a:pt x="6360970" y="2753408"/>
                  <a:pt x="6360926" y="2754814"/>
                </a:cubicBezTo>
                <a:lnTo>
                  <a:pt x="6339285" y="2810353"/>
                </a:lnTo>
                <a:cubicBezTo>
                  <a:pt x="6360091" y="2854187"/>
                  <a:pt x="6313103" y="2870086"/>
                  <a:pt x="6325672" y="2908809"/>
                </a:cubicBezTo>
                <a:cubicBezTo>
                  <a:pt x="6341563" y="2966972"/>
                  <a:pt x="6291836" y="2935388"/>
                  <a:pt x="6333498" y="3009772"/>
                </a:cubicBezTo>
                <a:cubicBezTo>
                  <a:pt x="6345476" y="3039254"/>
                  <a:pt x="6345955" y="3068963"/>
                  <a:pt x="6334947" y="3095405"/>
                </a:cubicBezTo>
                <a:lnTo>
                  <a:pt x="6344768" y="3155941"/>
                </a:lnTo>
                <a:cubicBezTo>
                  <a:pt x="6348643" y="3153663"/>
                  <a:pt x="6311793" y="3186588"/>
                  <a:pt x="6314754" y="3197987"/>
                </a:cubicBezTo>
                <a:cubicBezTo>
                  <a:pt x="6318695" y="3221971"/>
                  <a:pt x="6319257" y="3226752"/>
                  <a:pt x="6304230" y="3239690"/>
                </a:cubicBezTo>
                <a:cubicBezTo>
                  <a:pt x="6306321" y="3248567"/>
                  <a:pt x="6307305" y="3254005"/>
                  <a:pt x="6308837" y="3264003"/>
                </a:cubicBezTo>
                <a:cubicBezTo>
                  <a:pt x="6301812" y="3288243"/>
                  <a:pt x="6298529" y="3302527"/>
                  <a:pt x="6309285" y="3324103"/>
                </a:cubicBezTo>
                <a:cubicBezTo>
                  <a:pt x="6301188" y="3343007"/>
                  <a:pt x="6329285" y="3359307"/>
                  <a:pt x="6342503" y="3405661"/>
                </a:cubicBezTo>
                <a:cubicBezTo>
                  <a:pt x="6338012" y="3447477"/>
                  <a:pt x="6408325" y="3505721"/>
                  <a:pt x="6401531" y="3550593"/>
                </a:cubicBezTo>
                <a:cubicBezTo>
                  <a:pt x="6395655" y="3579549"/>
                  <a:pt x="6423437" y="3594758"/>
                  <a:pt x="6427705" y="3624684"/>
                </a:cubicBezTo>
                <a:cubicBezTo>
                  <a:pt x="6416402" y="3629199"/>
                  <a:pt x="6435787" y="3639516"/>
                  <a:pt x="6448424" y="3657106"/>
                </a:cubicBezTo>
                <a:lnTo>
                  <a:pt x="6444014" y="3752742"/>
                </a:lnTo>
                <a:cubicBezTo>
                  <a:pt x="6443990" y="3752777"/>
                  <a:pt x="6443967" y="3752813"/>
                  <a:pt x="6443946" y="3752849"/>
                </a:cubicBezTo>
                <a:lnTo>
                  <a:pt x="0" y="3752849"/>
                </a:lnTo>
                <a:close/>
              </a:path>
            </a:pathLst>
          </a:custGeom>
        </p:spPr>
      </p:pic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2A8B0E3-EF8C-9AD4-B32D-EA0D4D7D9E11}"/>
              </a:ext>
            </a:extLst>
          </p:cNvPr>
          <p:cNvSpPr>
            <a:spLocks noGrp="1"/>
          </p:cNvSpPr>
          <p:nvPr>
            <p:ph sz="half" idx="2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6797004" y="670559"/>
            <a:ext cx="4555782" cy="5445076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None/>
            </a:pPr>
            <a:r>
              <a:rPr lang="cs-CZ" sz="1400" b="1"/>
              <a:t>Zlepšení designu prezentace</a:t>
            </a:r>
          </a:p>
          <a:p>
            <a:pPr marL="0" lvl="1" indent="0">
              <a:buNone/>
            </a:pPr>
            <a:r>
              <a:rPr lang="cs-CZ" sz="1400"/>
              <a:t>Copilot nabízí rady týkající se designu, které pomáhají vytvářet vizuálně přitažlivější prezentace.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cs-CZ" sz="1400" b="1"/>
              <a:t>Optimalizace struktury</a:t>
            </a:r>
          </a:p>
          <a:p>
            <a:pPr marL="0" lvl="1" indent="0">
              <a:buNone/>
            </a:pPr>
            <a:r>
              <a:rPr lang="cs-CZ" sz="1400"/>
              <a:t>Doporučená struktura prezentace od Copilota umožňuje efektivní předávání informací a udržení pozornosti publika.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cs-CZ" sz="1400" b="1"/>
              <a:t>Zlepšení obsahu</a:t>
            </a:r>
          </a:p>
          <a:p>
            <a:pPr marL="0" lvl="1" indent="0">
              <a:buNone/>
            </a:pPr>
            <a:r>
              <a:rPr lang="cs-CZ" sz="1400"/>
              <a:t>Copilot poskytuje rady týkající se obsahu, které zvyšují relevantnost a hodnotu informací pro posluchače.</a:t>
            </a:r>
          </a:p>
        </p:txBody>
      </p:sp>
    </p:spTree>
    <p:extLst>
      <p:ext uri="{BB962C8B-B14F-4D97-AF65-F5344CB8AC3E}">
        <p14:creationId xmlns:p14="http://schemas.microsoft.com/office/powerpoint/2010/main" val="15829563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0A5BE88-3ED2-61A9-1537-02DAD427BB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5631" y="1441938"/>
            <a:ext cx="7080738" cy="39741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>
                <a:solidFill>
                  <a:schemeClr val="bg1">
                    <a:lumMod val="95000"/>
                    <a:lumOff val="5000"/>
                  </a:schemeClr>
                </a:solidFill>
              </a:rPr>
              <a:t>Optimalizace a finalizace prezentace</a:t>
            </a:r>
          </a:p>
        </p:txBody>
      </p:sp>
    </p:spTree>
    <p:extLst>
      <p:ext uri="{BB962C8B-B14F-4D97-AF65-F5344CB8AC3E}">
        <p14:creationId xmlns:p14="http://schemas.microsoft.com/office/powerpoint/2010/main" val="21212434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Zástupný obsah 4" descr="Sada detailních přepínačů, posuvníků a tlačítek">
            <a:extLst>
              <a:ext uri="{FF2B5EF4-FFF2-40B4-BE49-F238E27FC236}">
                <a16:creationId xmlns:a16="http://schemas.microsoft.com/office/drawing/2014/main" id="{1A8B7968-55F6-4D19-B888-667560226D2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5951" r="4" b="4"/>
          <a:stretch/>
        </p:blipFill>
        <p:spPr>
          <a:xfrm>
            <a:off x="2511713" y="3104705"/>
            <a:ext cx="3634674" cy="3217333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89C6B508-0B2C-4D80-99F6-BC8C9C6934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5511" y="805742"/>
            <a:ext cx="3647770" cy="3193211"/>
            <a:chOff x="1674895" y="1345036"/>
            <a:chExt cx="5428610" cy="421093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A54034F-F9B1-4048-9AEF-C7AB990539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583F029-E06B-49B5-9779-2E8CEFD77C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CAEBFCD5-5356-4326-8D39-8235A46CD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315" y="685805"/>
            <a:ext cx="3624947" cy="3193211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E046C0E-44D4-FF47-6302-7DA252586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584" y="859808"/>
            <a:ext cx="3543197" cy="287898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Kontrola konzistence a designu</a:t>
            </a:r>
          </a:p>
        </p:txBody>
      </p:sp>
      <p:grpSp>
        <p:nvGrpSpPr>
          <p:cNvPr id="18" name="Graphic 38">
            <a:extLst>
              <a:ext uri="{FF2B5EF4-FFF2-40B4-BE49-F238E27FC236}">
                <a16:creationId xmlns:a16="http://schemas.microsoft.com/office/drawing/2014/main" id="{6B67BE95-96EF-433C-9F29-B0732AA6B6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17004"/>
            <a:ext cx="1370098" cy="508993"/>
            <a:chOff x="2267504" y="2540250"/>
            <a:chExt cx="1990951" cy="739640"/>
          </a:xfrm>
          <a:solidFill>
            <a:schemeClr val="bg1"/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D324976-1596-4B76-A61C-5626816B24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44DEF24-FB22-48A2-8257-B97AD7E1AA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2" name="Graphic 4">
            <a:extLst>
              <a:ext uri="{FF2B5EF4-FFF2-40B4-BE49-F238E27FC236}">
                <a16:creationId xmlns:a16="http://schemas.microsoft.com/office/drawing/2014/main" id="{D6E8B984-55B9-4A62-A043-997D00F0A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89048" y="2445529"/>
            <a:ext cx="849365" cy="849366"/>
            <a:chOff x="5829300" y="3162300"/>
            <a:chExt cx="532256" cy="532257"/>
          </a:xfrm>
          <a:solidFill>
            <a:srgbClr val="FFFFFF"/>
          </a:solidFill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4FAF4A8-82EB-4F6F-B601-43EBF0BD12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26F2473F-E069-4558-9B41-E285BBE030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C9A4A76-2C9F-486C-9663-6A30A022DE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8431DC7-D4CB-479A-AFA4-5B0C597A2E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0755DA1-6F28-4612-A4A7-B915468C6D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4616ED79-5475-49E6-A5FE-8D9DB12FB0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21DCEB47-7140-4682-8DBF-7667BE28F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A931BD3-5A56-42F2-B6B5-647B28D1CF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20E4C8E-4190-498D-9556-6DA668A81F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54B2F30F-0B57-4D60-A087-CD6A471F68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FC5E8C73-ED41-4214-AEE6-3C5F493846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B1F94534-FE3E-476C-870B-E714E4A668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8DE6C1B0-4D58-4937-B2B7-B1207CA18F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7" name="Graphic 4">
            <a:extLst>
              <a:ext uri="{FF2B5EF4-FFF2-40B4-BE49-F238E27FC236}">
                <a16:creationId xmlns:a16="http://schemas.microsoft.com/office/drawing/2014/main" id="{DDFA5A3F-B050-4826-ACB4-F634DD12C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89048" y="2445529"/>
            <a:ext cx="849365" cy="849366"/>
            <a:chOff x="5829300" y="3162300"/>
            <a:chExt cx="532256" cy="532257"/>
          </a:xfrm>
          <a:solidFill>
            <a:schemeClr val="bg1"/>
          </a:solidFill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C45D7489-248E-4EB2-A887-30A9C396E6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AB6BF832-C29A-4992-8772-6B33118C5A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E06C84D-D026-40FC-A1FB-0482450B6E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2D9620B-AA48-430C-BACC-01BF1B1281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0C7842E4-3E00-4846-B285-345F6B324B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F120E203-7898-4AE9-A9E5-F5C3644152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06A5C8C3-E77D-410A-8D95-0B15B8E61D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8E9CE1FB-B266-47D2-A0AC-79D1DDBAA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B8862FCB-5370-44C9-803F-017FF89393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D1EC218E-7E2A-4304-96EA-1A7AA046E7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C6904051-0B1B-4340-8A1F-FC345A500A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8D8B68CD-1F5B-4E19-A474-4290A7386C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A219F1BA-F2AD-4C0B-B881-AF7702BFA0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2C03299-677C-1EE4-5DC9-E9C76173A30C}"/>
              </a:ext>
            </a:extLst>
          </p:cNvPr>
          <p:cNvSpPr>
            <a:spLocks noGrp="1"/>
          </p:cNvSpPr>
          <p:nvPr>
            <p:ph sz="half" idx="2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6572070" y="1130846"/>
            <a:ext cx="4879971" cy="4351338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None/>
            </a:pPr>
            <a:r>
              <a:rPr lang="cs-CZ" sz="1400" b="1">
                <a:solidFill>
                  <a:schemeClr val="bg1"/>
                </a:solidFill>
              </a:rPr>
              <a:t>Konzistence textu</a:t>
            </a:r>
          </a:p>
          <a:p>
            <a:pPr marL="0" lvl="1" indent="0">
              <a:buNone/>
            </a:pPr>
            <a:r>
              <a:rPr lang="cs-CZ" sz="1400">
                <a:solidFill>
                  <a:schemeClr val="bg1"/>
                </a:solidFill>
              </a:rPr>
              <a:t>Zajištění konzistence textu zlepšuje čitelnost a srozumitelnost vaší prezentace. Udržujte jednotný styl písma a formátování.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cs-CZ" sz="1400" b="1">
                <a:solidFill>
                  <a:schemeClr val="bg1"/>
                </a:solidFill>
              </a:rPr>
              <a:t>Barevná schémata</a:t>
            </a:r>
          </a:p>
          <a:p>
            <a:pPr marL="0" lvl="1" indent="0">
              <a:buNone/>
            </a:pPr>
            <a:r>
              <a:rPr lang="cs-CZ" sz="1400">
                <a:solidFill>
                  <a:schemeClr val="bg1"/>
                </a:solidFill>
              </a:rPr>
              <a:t>Výběr správného barevného schématu zvyšuje vizuální přitažlivost a podporuje jasnost sdělení. Udržujte harmonii barev napříč snímky.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cs-CZ" sz="1400" b="1">
                <a:solidFill>
                  <a:schemeClr val="bg1"/>
                </a:solidFill>
              </a:rPr>
              <a:t>Styl a rozložení</a:t>
            </a:r>
          </a:p>
          <a:p>
            <a:pPr marL="0" lvl="1" indent="0">
              <a:buNone/>
            </a:pPr>
            <a:r>
              <a:rPr lang="cs-CZ" sz="1400">
                <a:solidFill>
                  <a:schemeClr val="bg1"/>
                </a:solidFill>
              </a:rPr>
              <a:t>Jednotný design a rozložení snímků pomáhá udržet pozornost publika. Využijte mřížky a strukturované uspořádání pro efektivní prezentaci.</a:t>
            </a:r>
          </a:p>
        </p:txBody>
      </p:sp>
    </p:spTree>
    <p:extLst>
      <p:ext uri="{BB962C8B-B14F-4D97-AF65-F5344CB8AC3E}">
        <p14:creationId xmlns:p14="http://schemas.microsoft.com/office/powerpoint/2010/main" val="17214393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380997" y="381001"/>
            <a:ext cx="6858001" cy="6095995"/>
          </a:xfrm>
          <a:prstGeom prst="rect">
            <a:avLst/>
          </a:prstGeom>
          <a:ln>
            <a:noFill/>
          </a:ln>
          <a:effectLst>
            <a:outerShdw blurRad="381000" dist="101600" sx="99000" sy="99000" algn="l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AD5FB52-8582-0C15-9B44-208B7BEB4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413" y="4544704"/>
            <a:ext cx="4792635" cy="181164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Zkouška a časování prezentace</a:t>
            </a:r>
          </a:p>
        </p:txBody>
      </p:sp>
      <p:pic>
        <p:nvPicPr>
          <p:cNvPr id="5" name="Zástupný obsah 4" descr="Podepsání oficiálního dokumentu">
            <a:extLst>
              <a:ext uri="{FF2B5EF4-FFF2-40B4-BE49-F238E27FC236}">
                <a16:creationId xmlns:a16="http://schemas.microsoft.com/office/drawing/2014/main" id="{DCC515CC-17F9-49D7-A86C-CC5A0174231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r="1110" b="-1"/>
          <a:stretch/>
        </p:blipFill>
        <p:spPr>
          <a:xfrm>
            <a:off x="-1" y="10"/>
            <a:ext cx="6096001" cy="4114790"/>
          </a:xfrm>
          <a:prstGeom prst="rect">
            <a:avLst/>
          </a:prstGeom>
        </p:spPr>
      </p:pic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1E74E6B-3E34-7355-60E7-D004A7830A36}"/>
              </a:ext>
            </a:extLst>
          </p:cNvPr>
          <p:cNvSpPr>
            <a:spLocks noGrp="1"/>
          </p:cNvSpPr>
          <p:nvPr>
            <p:ph sz="half" idx="2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6803410" y="691912"/>
            <a:ext cx="4585646" cy="5474173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None/>
            </a:pPr>
            <a:r>
              <a:rPr lang="cs-CZ" sz="1400" b="1"/>
              <a:t>Důležitost zkoušek</a:t>
            </a:r>
          </a:p>
          <a:p>
            <a:pPr marL="0" lvl="1" indent="0">
              <a:buNone/>
            </a:pPr>
            <a:r>
              <a:rPr lang="cs-CZ" sz="1400"/>
              <a:t>Provádění zkoušek prezentací zajišťuje, že máte materiál pod kontrolou a jste připraveni na prezentaci.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cs-CZ" sz="1400" b="1"/>
              <a:t>Zlepšení prezentace</a:t>
            </a:r>
          </a:p>
          <a:p>
            <a:pPr marL="0" lvl="1" indent="0">
              <a:buNone/>
            </a:pPr>
            <a:r>
              <a:rPr lang="cs-CZ" sz="1400"/>
              <a:t>Cvičením zlepšíte plynulost a efektivitu vaší prezentace, což povede k lepšímu doručení.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cs-CZ" sz="1400" b="1"/>
              <a:t>Časový limit</a:t>
            </a:r>
          </a:p>
          <a:p>
            <a:pPr marL="0" lvl="1" indent="0">
              <a:buNone/>
            </a:pPr>
            <a:r>
              <a:rPr lang="cs-CZ" sz="1400"/>
              <a:t>Zkoušení vám pomůže udržet se v časovém limitu a ujistit se, že nezapomenete na důležité body.</a:t>
            </a:r>
          </a:p>
        </p:txBody>
      </p:sp>
    </p:spTree>
    <p:extLst>
      <p:ext uri="{BB962C8B-B14F-4D97-AF65-F5344CB8AC3E}">
        <p14:creationId xmlns:p14="http://schemas.microsoft.com/office/powerpoint/2010/main" val="20183710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5705"/>
            <a:ext cx="12191990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4DDD927-64E7-9C91-DE9B-75E5BA092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851" y="637762"/>
            <a:ext cx="9888496" cy="900131"/>
          </a:xfrm>
        </p:spPr>
        <p:txBody>
          <a:bodyPr anchor="t">
            <a:normAutofit/>
          </a:bodyPr>
          <a:lstStyle/>
          <a:p>
            <a:r>
              <a:rPr lang="cs-CZ" sz="4000">
                <a:solidFill>
                  <a:schemeClr val="bg1"/>
                </a:solidFill>
              </a:rPr>
              <a:t>Závěr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12191990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6851" y="2010758"/>
            <a:ext cx="45719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Zástupný obsah 2">
            <a:extLst>
              <a:ext uri="{FF2B5EF4-FFF2-40B4-BE49-F238E27FC236}">
                <a16:creationId xmlns:a16="http://schemas.microsoft.com/office/drawing/2014/main" id="{9ED3417F-CF83-17E2-5A29-006C8198BA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435774"/>
              </p:ex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GraphicFramePr>
        <p:xfrm>
          <a:off x="1155548" y="2217343"/>
          <a:ext cx="9880893" cy="39596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95818785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4ECDE7A-6944-466D-8FFE-149A29BA6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3420082-9415-44EC-802E-C77D71D59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5A52C45-1FCB-4636-A80F-2849B8226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C5DFFA9-9DDC-663B-7B80-FA10550EA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Program prezentace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68EB4DD-3704-43AD-92B3-C4E0C6EA92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7079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Zástupný obsah 4" descr="Inteligentní a krásná afroamerická šéfka prezentuje svůj tým během zasedání správní rady nové nápady">
            <a:extLst>
              <a:ext uri="{FF2B5EF4-FFF2-40B4-BE49-F238E27FC236}">
                <a16:creationId xmlns:a16="http://schemas.microsoft.com/office/drawing/2014/main" id="{93D9F954-C281-499E-B1AB-710B1027280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t="7566" r="2" b="2"/>
          <a:stretch/>
        </p:blipFill>
        <p:spPr>
          <a:xfrm>
            <a:off x="908304" y="2478024"/>
            <a:ext cx="6009855" cy="3694176"/>
          </a:xfrm>
          <a:prstGeom prst="rect">
            <a:avLst/>
          </a:prstGeom>
        </p:spPr>
      </p:pic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AA6ED38-BF3B-D4A1-48B5-28589D4091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11453" y="2478024"/>
            <a:ext cx="3872243" cy="36941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800"/>
              <a:t>Úvod do PowerPointu a Copilota</a:t>
            </a:r>
          </a:p>
          <a:p>
            <a:r>
              <a:rPr lang="en-US" sz="1800"/>
              <a:t>Plánování prezentace</a:t>
            </a:r>
          </a:p>
          <a:p>
            <a:r>
              <a:rPr lang="en-US" sz="1800"/>
              <a:t>Vytváření snímků</a:t>
            </a:r>
          </a:p>
          <a:p>
            <a:r>
              <a:rPr lang="en-US" sz="1800"/>
              <a:t>Využití Copilota při tvorbě obsahu</a:t>
            </a:r>
          </a:p>
          <a:p>
            <a:r>
              <a:rPr lang="en-US" sz="1800"/>
              <a:t>Optimalizace a finalizace prezentace</a:t>
            </a:r>
          </a:p>
        </p:txBody>
      </p:sp>
    </p:spTree>
    <p:extLst>
      <p:ext uri="{BB962C8B-B14F-4D97-AF65-F5344CB8AC3E}">
        <p14:creationId xmlns:p14="http://schemas.microsoft.com/office/powerpoint/2010/main" val="2575059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C77FE44-73E1-E769-17A4-5E9AA7FB24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4824" y="735106"/>
            <a:ext cx="10053763" cy="2928470"/>
          </a:xfrm>
        </p:spPr>
        <p:txBody>
          <a:bodyPr anchor="b">
            <a:normAutofit/>
          </a:bodyPr>
          <a:lstStyle/>
          <a:p>
            <a:pPr algn="l"/>
            <a:r>
              <a:rPr lang="cs-CZ" sz="4800">
                <a:solidFill>
                  <a:srgbClr val="FFFFFF"/>
                </a:solidFill>
              </a:rPr>
              <a:t>Úvod do PowerPointu a Copilota</a:t>
            </a:r>
          </a:p>
        </p:txBody>
      </p:sp>
    </p:spTree>
    <p:extLst>
      <p:ext uri="{BB962C8B-B14F-4D97-AF65-F5344CB8AC3E}">
        <p14:creationId xmlns:p14="http://schemas.microsoft.com/office/powerpoint/2010/main" val="34274901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380997" y="381001"/>
            <a:ext cx="6858001" cy="6095995"/>
          </a:xfrm>
          <a:prstGeom prst="rect">
            <a:avLst/>
          </a:prstGeom>
          <a:ln>
            <a:noFill/>
          </a:ln>
          <a:effectLst>
            <a:outerShdw blurRad="381000" dist="101600" sx="99000" sy="99000" algn="l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F607973-64B8-1A3E-62D0-E91C2DC6E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413" y="4544704"/>
            <a:ext cx="4792635" cy="181164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Co je Microsoft PowerPoint</a:t>
            </a:r>
          </a:p>
        </p:txBody>
      </p:sp>
      <p:pic>
        <p:nvPicPr>
          <p:cNvPr id="5" name="Zástupný obsah 4" descr="Záběr grafů na monitor v zasedací místnosti">
            <a:extLst>
              <a:ext uri="{FF2B5EF4-FFF2-40B4-BE49-F238E27FC236}">
                <a16:creationId xmlns:a16="http://schemas.microsoft.com/office/drawing/2014/main" id="{5D7CFEEA-F067-4784-9689-6ACD6D845F8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1111" r="-1" b="-1"/>
          <a:stretch/>
        </p:blipFill>
        <p:spPr>
          <a:xfrm>
            <a:off x="-1" y="10"/>
            <a:ext cx="6096001" cy="4114790"/>
          </a:xfrm>
          <a:prstGeom prst="rect">
            <a:avLst/>
          </a:prstGeom>
        </p:spPr>
      </p:pic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E571A09-08F3-EF4B-A712-BE3271C4132F}"/>
              </a:ext>
            </a:extLst>
          </p:cNvPr>
          <p:cNvSpPr>
            <a:spLocks noGrp="1"/>
          </p:cNvSpPr>
          <p:nvPr>
            <p:ph sz="half" idx="2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6803410" y="691912"/>
            <a:ext cx="4585646" cy="5474173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None/>
            </a:pPr>
            <a:r>
              <a:rPr lang="cs-CZ" sz="1400" b="1"/>
              <a:t>Software pro prezentace</a:t>
            </a:r>
          </a:p>
          <a:p>
            <a:pPr marL="0" lvl="1" indent="0">
              <a:buNone/>
            </a:pPr>
            <a:r>
              <a:rPr lang="cs-CZ" sz="1400"/>
              <a:t>Microsoft PowerPoint je široce používaný software pro vytváření a úpravu prezentací pro různé účely.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cs-CZ" sz="1400" b="1"/>
              <a:t>Ideální pro spolupráci</a:t>
            </a:r>
          </a:p>
          <a:p>
            <a:pPr marL="0" lvl="1" indent="0">
              <a:buNone/>
            </a:pPr>
            <a:r>
              <a:rPr lang="cs-CZ" sz="1400"/>
              <a:t>PowerPoint usnadňuje spolupráci mezi uživateli a umožňuje sdílení prezentací s ostatními snadno a rychle.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cs-CZ" sz="1400" b="1"/>
              <a:t>Multimedia možnosti</a:t>
            </a:r>
          </a:p>
          <a:p>
            <a:pPr marL="0" lvl="1" indent="0">
              <a:buNone/>
            </a:pPr>
            <a:r>
              <a:rPr lang="cs-CZ" sz="1400"/>
              <a:t>Uživatelé mohou do prezentací zahrnout text, obrázky a grafiku, což činí obsah interaktivním a zajímavým.</a:t>
            </a:r>
          </a:p>
        </p:txBody>
      </p:sp>
    </p:spTree>
    <p:extLst>
      <p:ext uri="{BB962C8B-B14F-4D97-AF65-F5344CB8AC3E}">
        <p14:creationId xmlns:p14="http://schemas.microsoft.com/office/powerpoint/2010/main" val="20655082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9D2268A-D939-4E78-91B6-6C7E46406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Zástupný obsah 4" descr="Člověk sám ve stavbě">
            <a:extLst>
              <a:ext uri="{FF2B5EF4-FFF2-40B4-BE49-F238E27FC236}">
                <a16:creationId xmlns:a16="http://schemas.microsoft.com/office/drawing/2014/main" id="{50661535-1612-4523-B0D3-25A6ACCB480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alphaModFix amt="40000"/>
          </a:blip>
          <a:srcRect t="15730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9BE2AF1C-DD81-34EE-4A30-B4AF1839E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853673"/>
            <a:ext cx="4023360" cy="500479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>
                <a:solidFill>
                  <a:schemeClr val="bg1"/>
                </a:solidFill>
              </a:rPr>
              <a:t>Představení Copilota a jeho funkcí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F74E2A6-A803-81E8-0AB3-791E40EA12DE}"/>
              </a:ext>
            </a:extLst>
          </p:cNvPr>
          <p:cNvSpPr>
            <a:spLocks noGrp="1"/>
          </p:cNvSpPr>
          <p:nvPr>
            <p:ph sz="half" idx="2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5599083" y="853673"/>
            <a:ext cx="5715000" cy="5004794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None/>
            </a:pPr>
            <a:r>
              <a:rPr lang="cs-CZ" sz="1400" b="1">
                <a:solidFill>
                  <a:schemeClr val="bg1"/>
                </a:solidFill>
              </a:rPr>
              <a:t>AI Asistent pro prezentace</a:t>
            </a:r>
          </a:p>
          <a:p>
            <a:pPr marL="0" lvl="1" indent="0">
              <a:buNone/>
            </a:pPr>
            <a:r>
              <a:rPr lang="cs-CZ" sz="1400">
                <a:solidFill>
                  <a:schemeClr val="bg1"/>
                </a:solidFill>
              </a:rPr>
              <a:t>Copilot je pokročilý AI nástroj, který zjednodušuje proces vytváření prezentací a zvyšuje uživatelskou efektivitu.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cs-CZ" sz="1400" b="1">
                <a:solidFill>
                  <a:schemeClr val="bg1"/>
                </a:solidFill>
              </a:rPr>
              <a:t>Generování obsahu</a:t>
            </a:r>
          </a:p>
          <a:p>
            <a:pPr marL="0" lvl="1" indent="0">
              <a:buNone/>
            </a:pPr>
            <a:r>
              <a:rPr lang="cs-CZ" sz="1400">
                <a:solidFill>
                  <a:schemeClr val="bg1"/>
                </a:solidFill>
              </a:rPr>
              <a:t>Nástroj nabízí rychlé generování obsahu, což šetří čas a umožňuje uživatelům soustředit se na důležité aspekty prezentace.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cs-CZ" sz="1400" b="1">
                <a:solidFill>
                  <a:schemeClr val="bg1"/>
                </a:solidFill>
              </a:rPr>
              <a:t>Návrhy designu</a:t>
            </a:r>
          </a:p>
          <a:p>
            <a:pPr marL="0" lvl="1" indent="0">
              <a:buNone/>
            </a:pPr>
            <a:r>
              <a:rPr lang="cs-CZ" sz="1400">
                <a:solidFill>
                  <a:schemeClr val="bg1"/>
                </a:solidFill>
              </a:rPr>
              <a:t>Copilot poskytuje inteligentní návrhy designu, které zlepšují vizuální přitažlivost prezentací a podporují kreativitu uživatelů.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cs-CZ" sz="1400" b="1">
                <a:solidFill>
                  <a:schemeClr val="bg1"/>
                </a:solidFill>
              </a:rPr>
              <a:t>Automatizace úkolů</a:t>
            </a:r>
          </a:p>
          <a:p>
            <a:pPr marL="0" lvl="1" indent="0">
              <a:buNone/>
            </a:pPr>
            <a:r>
              <a:rPr lang="cs-CZ" sz="1400">
                <a:solidFill>
                  <a:schemeClr val="bg1"/>
                </a:solidFill>
              </a:rPr>
              <a:t>Automatizuje opakující se úkoly, což zjednodušuje práci uživatelů a zvyšuje produktivitu během vytváření prezentací.</a:t>
            </a:r>
          </a:p>
        </p:txBody>
      </p:sp>
      <p:sp>
        <p:nvSpPr>
          <p:cNvPr id="12" name="sketch box">
            <a:extLst>
              <a:ext uri="{FF2B5EF4-FFF2-40B4-BE49-F238E27FC236}">
                <a16:creationId xmlns:a16="http://schemas.microsoft.com/office/drawing/2014/main" id="{E0C43A58-225D-452D-8185-0D89D1EED8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8921" y="493776"/>
            <a:ext cx="6229604" cy="5722227"/>
          </a:xfrm>
          <a:custGeom>
            <a:avLst/>
            <a:gdLst>
              <a:gd name="connsiteX0" fmla="*/ 0 w 6229604"/>
              <a:gd name="connsiteY0" fmla="*/ 0 h 5722227"/>
              <a:gd name="connsiteX1" fmla="*/ 629882 w 6229604"/>
              <a:gd name="connsiteY1" fmla="*/ 0 h 5722227"/>
              <a:gd name="connsiteX2" fmla="*/ 1135172 w 6229604"/>
              <a:gd name="connsiteY2" fmla="*/ 0 h 5722227"/>
              <a:gd name="connsiteX3" fmla="*/ 1951943 w 6229604"/>
              <a:gd name="connsiteY3" fmla="*/ 0 h 5722227"/>
              <a:gd name="connsiteX4" fmla="*/ 2581825 w 6229604"/>
              <a:gd name="connsiteY4" fmla="*/ 0 h 5722227"/>
              <a:gd name="connsiteX5" fmla="*/ 3211707 w 6229604"/>
              <a:gd name="connsiteY5" fmla="*/ 0 h 5722227"/>
              <a:gd name="connsiteX6" fmla="*/ 4028477 w 6229604"/>
              <a:gd name="connsiteY6" fmla="*/ 0 h 5722227"/>
              <a:gd name="connsiteX7" fmla="*/ 4596063 w 6229604"/>
              <a:gd name="connsiteY7" fmla="*/ 0 h 5722227"/>
              <a:gd name="connsiteX8" fmla="*/ 5412834 w 6229604"/>
              <a:gd name="connsiteY8" fmla="*/ 0 h 5722227"/>
              <a:gd name="connsiteX9" fmla="*/ 6229604 w 6229604"/>
              <a:gd name="connsiteY9" fmla="*/ 0 h 5722227"/>
              <a:gd name="connsiteX10" fmla="*/ 6229604 w 6229604"/>
              <a:gd name="connsiteY10" fmla="*/ 635803 h 5722227"/>
              <a:gd name="connsiteX11" fmla="*/ 6229604 w 6229604"/>
              <a:gd name="connsiteY11" fmla="*/ 1271606 h 5722227"/>
              <a:gd name="connsiteX12" fmla="*/ 6229604 w 6229604"/>
              <a:gd name="connsiteY12" fmla="*/ 1964631 h 5722227"/>
              <a:gd name="connsiteX13" fmla="*/ 6229604 w 6229604"/>
              <a:gd name="connsiteY13" fmla="*/ 2428767 h 5722227"/>
              <a:gd name="connsiteX14" fmla="*/ 6229604 w 6229604"/>
              <a:gd name="connsiteY14" fmla="*/ 3064570 h 5722227"/>
              <a:gd name="connsiteX15" fmla="*/ 6229604 w 6229604"/>
              <a:gd name="connsiteY15" fmla="*/ 3700373 h 5722227"/>
              <a:gd name="connsiteX16" fmla="*/ 6229604 w 6229604"/>
              <a:gd name="connsiteY16" fmla="*/ 4336176 h 5722227"/>
              <a:gd name="connsiteX17" fmla="*/ 6229604 w 6229604"/>
              <a:gd name="connsiteY17" fmla="*/ 5029202 h 5722227"/>
              <a:gd name="connsiteX18" fmla="*/ 6229604 w 6229604"/>
              <a:gd name="connsiteY18" fmla="*/ 5722227 h 5722227"/>
              <a:gd name="connsiteX19" fmla="*/ 5475130 w 6229604"/>
              <a:gd name="connsiteY19" fmla="*/ 5722227 h 5722227"/>
              <a:gd name="connsiteX20" fmla="*/ 4907544 w 6229604"/>
              <a:gd name="connsiteY20" fmla="*/ 5722227 h 5722227"/>
              <a:gd name="connsiteX21" fmla="*/ 4090773 w 6229604"/>
              <a:gd name="connsiteY21" fmla="*/ 5722227 h 5722227"/>
              <a:gd name="connsiteX22" fmla="*/ 3398595 w 6229604"/>
              <a:gd name="connsiteY22" fmla="*/ 5722227 h 5722227"/>
              <a:gd name="connsiteX23" fmla="*/ 2831009 w 6229604"/>
              <a:gd name="connsiteY23" fmla="*/ 5722227 h 5722227"/>
              <a:gd name="connsiteX24" fmla="*/ 2138831 w 6229604"/>
              <a:gd name="connsiteY24" fmla="*/ 5722227 h 5722227"/>
              <a:gd name="connsiteX25" fmla="*/ 1633541 w 6229604"/>
              <a:gd name="connsiteY25" fmla="*/ 5722227 h 5722227"/>
              <a:gd name="connsiteX26" fmla="*/ 1128251 w 6229604"/>
              <a:gd name="connsiteY26" fmla="*/ 5722227 h 5722227"/>
              <a:gd name="connsiteX27" fmla="*/ 0 w 6229604"/>
              <a:gd name="connsiteY27" fmla="*/ 5722227 h 5722227"/>
              <a:gd name="connsiteX28" fmla="*/ 0 w 6229604"/>
              <a:gd name="connsiteY28" fmla="*/ 5200869 h 5722227"/>
              <a:gd name="connsiteX29" fmla="*/ 0 w 6229604"/>
              <a:gd name="connsiteY29" fmla="*/ 4450621 h 5722227"/>
              <a:gd name="connsiteX30" fmla="*/ 0 w 6229604"/>
              <a:gd name="connsiteY30" fmla="*/ 3872040 h 5722227"/>
              <a:gd name="connsiteX31" fmla="*/ 0 w 6229604"/>
              <a:gd name="connsiteY31" fmla="*/ 3407904 h 5722227"/>
              <a:gd name="connsiteX32" fmla="*/ 0 w 6229604"/>
              <a:gd name="connsiteY32" fmla="*/ 2714879 h 5722227"/>
              <a:gd name="connsiteX33" fmla="*/ 0 w 6229604"/>
              <a:gd name="connsiteY33" fmla="*/ 2193520 h 5722227"/>
              <a:gd name="connsiteX34" fmla="*/ 0 w 6229604"/>
              <a:gd name="connsiteY34" fmla="*/ 1500495 h 5722227"/>
              <a:gd name="connsiteX35" fmla="*/ 0 w 6229604"/>
              <a:gd name="connsiteY35" fmla="*/ 750248 h 5722227"/>
              <a:gd name="connsiteX36" fmla="*/ 0 w 6229604"/>
              <a:gd name="connsiteY36" fmla="*/ 0 h 5722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229604" h="5722227" extrusionOk="0">
                <a:moveTo>
                  <a:pt x="0" y="0"/>
                </a:moveTo>
                <a:cubicBezTo>
                  <a:pt x="134765" y="733"/>
                  <a:pt x="359555" y="-15387"/>
                  <a:pt x="629882" y="0"/>
                </a:cubicBezTo>
                <a:cubicBezTo>
                  <a:pt x="900209" y="15387"/>
                  <a:pt x="965450" y="15937"/>
                  <a:pt x="1135172" y="0"/>
                </a:cubicBezTo>
                <a:cubicBezTo>
                  <a:pt x="1304894" y="-15937"/>
                  <a:pt x="1787212" y="10921"/>
                  <a:pt x="1951943" y="0"/>
                </a:cubicBezTo>
                <a:cubicBezTo>
                  <a:pt x="2116674" y="-10921"/>
                  <a:pt x="2378222" y="13313"/>
                  <a:pt x="2581825" y="0"/>
                </a:cubicBezTo>
                <a:cubicBezTo>
                  <a:pt x="2785428" y="-13313"/>
                  <a:pt x="2915218" y="19972"/>
                  <a:pt x="3211707" y="0"/>
                </a:cubicBezTo>
                <a:cubicBezTo>
                  <a:pt x="3508196" y="-19972"/>
                  <a:pt x="3832828" y="-34359"/>
                  <a:pt x="4028477" y="0"/>
                </a:cubicBezTo>
                <a:cubicBezTo>
                  <a:pt x="4224126" y="34359"/>
                  <a:pt x="4361257" y="4467"/>
                  <a:pt x="4596063" y="0"/>
                </a:cubicBezTo>
                <a:cubicBezTo>
                  <a:pt x="4830869" y="-4467"/>
                  <a:pt x="5091403" y="-7365"/>
                  <a:pt x="5412834" y="0"/>
                </a:cubicBezTo>
                <a:cubicBezTo>
                  <a:pt x="5734265" y="7365"/>
                  <a:pt x="6034988" y="-26786"/>
                  <a:pt x="6229604" y="0"/>
                </a:cubicBezTo>
                <a:cubicBezTo>
                  <a:pt x="6208296" y="256153"/>
                  <a:pt x="6219810" y="335049"/>
                  <a:pt x="6229604" y="635803"/>
                </a:cubicBezTo>
                <a:cubicBezTo>
                  <a:pt x="6239398" y="936557"/>
                  <a:pt x="6230184" y="1092448"/>
                  <a:pt x="6229604" y="1271606"/>
                </a:cubicBezTo>
                <a:cubicBezTo>
                  <a:pt x="6229024" y="1450764"/>
                  <a:pt x="6217841" y="1797531"/>
                  <a:pt x="6229604" y="1964631"/>
                </a:cubicBezTo>
                <a:cubicBezTo>
                  <a:pt x="6241367" y="2131731"/>
                  <a:pt x="6220367" y="2235822"/>
                  <a:pt x="6229604" y="2428767"/>
                </a:cubicBezTo>
                <a:cubicBezTo>
                  <a:pt x="6238841" y="2621712"/>
                  <a:pt x="6220929" y="2925917"/>
                  <a:pt x="6229604" y="3064570"/>
                </a:cubicBezTo>
                <a:cubicBezTo>
                  <a:pt x="6238279" y="3203223"/>
                  <a:pt x="6256755" y="3501958"/>
                  <a:pt x="6229604" y="3700373"/>
                </a:cubicBezTo>
                <a:cubicBezTo>
                  <a:pt x="6202453" y="3898788"/>
                  <a:pt x="6201714" y="4046823"/>
                  <a:pt x="6229604" y="4336176"/>
                </a:cubicBezTo>
                <a:cubicBezTo>
                  <a:pt x="6257494" y="4625529"/>
                  <a:pt x="6258821" y="4774033"/>
                  <a:pt x="6229604" y="5029202"/>
                </a:cubicBezTo>
                <a:cubicBezTo>
                  <a:pt x="6200387" y="5284371"/>
                  <a:pt x="6233334" y="5383875"/>
                  <a:pt x="6229604" y="5722227"/>
                </a:cubicBezTo>
                <a:cubicBezTo>
                  <a:pt x="6016393" y="5707881"/>
                  <a:pt x="5684528" y="5751176"/>
                  <a:pt x="5475130" y="5722227"/>
                </a:cubicBezTo>
                <a:cubicBezTo>
                  <a:pt x="5265732" y="5693278"/>
                  <a:pt x="5082862" y="5732690"/>
                  <a:pt x="4907544" y="5722227"/>
                </a:cubicBezTo>
                <a:cubicBezTo>
                  <a:pt x="4732226" y="5711764"/>
                  <a:pt x="4474837" y="5716289"/>
                  <a:pt x="4090773" y="5722227"/>
                </a:cubicBezTo>
                <a:cubicBezTo>
                  <a:pt x="3706709" y="5728165"/>
                  <a:pt x="3645902" y="5723973"/>
                  <a:pt x="3398595" y="5722227"/>
                </a:cubicBezTo>
                <a:cubicBezTo>
                  <a:pt x="3151288" y="5720481"/>
                  <a:pt x="3001606" y="5732695"/>
                  <a:pt x="2831009" y="5722227"/>
                </a:cubicBezTo>
                <a:cubicBezTo>
                  <a:pt x="2660412" y="5711759"/>
                  <a:pt x="2424161" y="5689878"/>
                  <a:pt x="2138831" y="5722227"/>
                </a:cubicBezTo>
                <a:cubicBezTo>
                  <a:pt x="1853501" y="5754576"/>
                  <a:pt x="1788223" y="5720540"/>
                  <a:pt x="1633541" y="5722227"/>
                </a:cubicBezTo>
                <a:cubicBezTo>
                  <a:pt x="1478859" y="5723915"/>
                  <a:pt x="1324151" y="5739059"/>
                  <a:pt x="1128251" y="5722227"/>
                </a:cubicBezTo>
                <a:cubicBezTo>
                  <a:pt x="932351" y="5705396"/>
                  <a:pt x="522340" y="5691488"/>
                  <a:pt x="0" y="5722227"/>
                </a:cubicBezTo>
                <a:cubicBezTo>
                  <a:pt x="-8445" y="5596771"/>
                  <a:pt x="-11215" y="5344833"/>
                  <a:pt x="0" y="5200869"/>
                </a:cubicBezTo>
                <a:cubicBezTo>
                  <a:pt x="11215" y="5056905"/>
                  <a:pt x="20310" y="4693766"/>
                  <a:pt x="0" y="4450621"/>
                </a:cubicBezTo>
                <a:cubicBezTo>
                  <a:pt x="-20310" y="4207476"/>
                  <a:pt x="817" y="4075053"/>
                  <a:pt x="0" y="3872040"/>
                </a:cubicBezTo>
                <a:cubicBezTo>
                  <a:pt x="-817" y="3669027"/>
                  <a:pt x="-21729" y="3595882"/>
                  <a:pt x="0" y="3407904"/>
                </a:cubicBezTo>
                <a:cubicBezTo>
                  <a:pt x="21729" y="3219926"/>
                  <a:pt x="-30605" y="3052469"/>
                  <a:pt x="0" y="2714879"/>
                </a:cubicBezTo>
                <a:cubicBezTo>
                  <a:pt x="30605" y="2377289"/>
                  <a:pt x="-16081" y="2430808"/>
                  <a:pt x="0" y="2193520"/>
                </a:cubicBezTo>
                <a:cubicBezTo>
                  <a:pt x="16081" y="1956232"/>
                  <a:pt x="18120" y="1817979"/>
                  <a:pt x="0" y="1500495"/>
                </a:cubicBezTo>
                <a:cubicBezTo>
                  <a:pt x="-18120" y="1183011"/>
                  <a:pt x="23969" y="972269"/>
                  <a:pt x="0" y="750248"/>
                </a:cubicBezTo>
                <a:cubicBezTo>
                  <a:pt x="-23969" y="528227"/>
                  <a:pt x="-3769" y="358360"/>
                  <a:pt x="0" y="0"/>
                </a:cubicBezTo>
                <a:close/>
              </a:path>
            </a:pathLst>
          </a:custGeom>
          <a:noFill/>
          <a:ln w="47625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3242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B7E22CA-D2B6-AF95-50CF-19B5AAF073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4824" y="735106"/>
            <a:ext cx="10053763" cy="2928470"/>
          </a:xfrm>
        </p:spPr>
        <p:txBody>
          <a:bodyPr anchor="b">
            <a:normAutofit/>
          </a:bodyPr>
          <a:lstStyle/>
          <a:p>
            <a:pPr algn="l"/>
            <a:r>
              <a:rPr lang="cs-CZ" sz="4800">
                <a:solidFill>
                  <a:srgbClr val="FFFFFF"/>
                </a:solidFill>
              </a:rPr>
              <a:t>Plánování prezentace</a:t>
            </a:r>
          </a:p>
        </p:txBody>
      </p:sp>
    </p:spTree>
    <p:extLst>
      <p:ext uri="{BB962C8B-B14F-4D97-AF65-F5344CB8AC3E}">
        <p14:creationId xmlns:p14="http://schemas.microsoft.com/office/powerpoint/2010/main" val="42295000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37B2035-1FCB-439A-B421-095E136C7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76D6CDF-C512-4739-B158-55EE955EF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503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FC01759-097B-DA57-FC0C-4FDC87F70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3" y="670559"/>
            <a:ext cx="4683321" cy="214884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Definování cíle a publika</a:t>
            </a:r>
          </a:p>
        </p:txBody>
      </p:sp>
      <p:pic>
        <p:nvPicPr>
          <p:cNvPr id="5" name="Zástupný obsah 4" descr="Podnikatel při projevu před publikem v konferenčním sále.">
            <a:extLst>
              <a:ext uri="{FF2B5EF4-FFF2-40B4-BE49-F238E27FC236}">
                <a16:creationId xmlns:a16="http://schemas.microsoft.com/office/drawing/2014/main" id="{7C4139EB-0459-4F82-AACC-E601A361FE5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t="6132"/>
          <a:stretch/>
        </p:blipFill>
        <p:spPr>
          <a:xfrm>
            <a:off x="1" y="3105151"/>
            <a:ext cx="6448424" cy="3752849"/>
          </a:xfrm>
          <a:custGeom>
            <a:avLst/>
            <a:gdLst/>
            <a:ahLst/>
            <a:cxnLst/>
            <a:rect l="l" t="t" r="r" b="b"/>
            <a:pathLst>
              <a:path w="6448424" h="3752849">
                <a:moveTo>
                  <a:pt x="0" y="0"/>
                </a:moveTo>
                <a:lnTo>
                  <a:pt x="137978" y="22215"/>
                </a:lnTo>
                <a:cubicBezTo>
                  <a:pt x="196046" y="32277"/>
                  <a:pt x="252469" y="42437"/>
                  <a:pt x="295660" y="49771"/>
                </a:cubicBezTo>
                <a:cubicBezTo>
                  <a:pt x="364885" y="66610"/>
                  <a:pt x="403214" y="32071"/>
                  <a:pt x="456941" y="65635"/>
                </a:cubicBezTo>
                <a:cubicBezTo>
                  <a:pt x="529612" y="69090"/>
                  <a:pt x="662508" y="71245"/>
                  <a:pt x="731691" y="70501"/>
                </a:cubicBezTo>
                <a:cubicBezTo>
                  <a:pt x="768741" y="62400"/>
                  <a:pt x="808263" y="64633"/>
                  <a:pt x="841820" y="61171"/>
                </a:cubicBezTo>
                <a:cubicBezTo>
                  <a:pt x="958973" y="43639"/>
                  <a:pt x="1009730" y="45863"/>
                  <a:pt x="1068219" y="39136"/>
                </a:cubicBezTo>
                <a:cubicBezTo>
                  <a:pt x="1104329" y="33447"/>
                  <a:pt x="1156536" y="44203"/>
                  <a:pt x="1174190" y="38808"/>
                </a:cubicBezTo>
                <a:cubicBezTo>
                  <a:pt x="1188943" y="36385"/>
                  <a:pt x="1213832" y="14880"/>
                  <a:pt x="1225923" y="34507"/>
                </a:cubicBezTo>
                <a:cubicBezTo>
                  <a:pt x="1305283" y="8501"/>
                  <a:pt x="1319617" y="30839"/>
                  <a:pt x="1385617" y="18003"/>
                </a:cubicBezTo>
                <a:cubicBezTo>
                  <a:pt x="1461876" y="-26747"/>
                  <a:pt x="1519510" y="56342"/>
                  <a:pt x="1563967" y="4638"/>
                </a:cubicBezTo>
                <a:lnTo>
                  <a:pt x="1676634" y="10582"/>
                </a:lnTo>
                <a:lnTo>
                  <a:pt x="1769429" y="20265"/>
                </a:lnTo>
                <a:cubicBezTo>
                  <a:pt x="1790625" y="23534"/>
                  <a:pt x="1880369" y="18448"/>
                  <a:pt x="1900584" y="27732"/>
                </a:cubicBezTo>
                <a:cubicBezTo>
                  <a:pt x="2072430" y="22762"/>
                  <a:pt x="2014935" y="5831"/>
                  <a:pt x="2127041" y="22101"/>
                </a:cubicBezTo>
                <a:cubicBezTo>
                  <a:pt x="2168847" y="65820"/>
                  <a:pt x="2153052" y="28773"/>
                  <a:pt x="2211644" y="44507"/>
                </a:cubicBezTo>
                <a:cubicBezTo>
                  <a:pt x="2211201" y="9921"/>
                  <a:pt x="2277596" y="73686"/>
                  <a:pt x="2299605" y="38004"/>
                </a:cubicBezTo>
                <a:cubicBezTo>
                  <a:pt x="2309570" y="41997"/>
                  <a:pt x="2318531" y="46991"/>
                  <a:pt x="2327359" y="52270"/>
                </a:cubicBezTo>
                <a:lnTo>
                  <a:pt x="2331995" y="55017"/>
                </a:lnTo>
                <a:lnTo>
                  <a:pt x="2353777" y="59755"/>
                </a:lnTo>
                <a:lnTo>
                  <a:pt x="2355893" y="68914"/>
                </a:lnTo>
                <a:lnTo>
                  <a:pt x="2385794" y="81650"/>
                </a:lnTo>
                <a:cubicBezTo>
                  <a:pt x="2397613" y="85211"/>
                  <a:pt x="2411061" y="87627"/>
                  <a:pt x="2427010" y="88184"/>
                </a:cubicBezTo>
                <a:cubicBezTo>
                  <a:pt x="2486314" y="76422"/>
                  <a:pt x="2553170" y="126870"/>
                  <a:pt x="2627153" y="110451"/>
                </a:cubicBezTo>
                <a:cubicBezTo>
                  <a:pt x="2653722" y="107383"/>
                  <a:pt x="2732043" y="116068"/>
                  <a:pt x="2744462" y="128780"/>
                </a:cubicBezTo>
                <a:cubicBezTo>
                  <a:pt x="2760299" y="132873"/>
                  <a:pt x="2780248" y="130843"/>
                  <a:pt x="2785202" y="143610"/>
                </a:cubicBezTo>
                <a:cubicBezTo>
                  <a:pt x="2794558" y="159316"/>
                  <a:pt x="2856498" y="142821"/>
                  <a:pt x="2844667" y="159029"/>
                </a:cubicBezTo>
                <a:cubicBezTo>
                  <a:pt x="2888530" y="147871"/>
                  <a:pt x="2914187" y="181391"/>
                  <a:pt x="2946649" y="192330"/>
                </a:cubicBezTo>
                <a:cubicBezTo>
                  <a:pt x="2981872" y="180417"/>
                  <a:pt x="3015239" y="215115"/>
                  <a:pt x="3088812" y="226485"/>
                </a:cubicBezTo>
                <a:cubicBezTo>
                  <a:pt x="3127734" y="212524"/>
                  <a:pt x="3138301" y="234381"/>
                  <a:pt x="3208669" y="217774"/>
                </a:cubicBezTo>
                <a:cubicBezTo>
                  <a:pt x="3242208" y="219284"/>
                  <a:pt x="3229623" y="233297"/>
                  <a:pt x="3290045" y="235553"/>
                </a:cubicBezTo>
                <a:cubicBezTo>
                  <a:pt x="3399655" y="215239"/>
                  <a:pt x="3444518" y="245862"/>
                  <a:pt x="3529335" y="249571"/>
                </a:cubicBezTo>
                <a:cubicBezTo>
                  <a:pt x="3623697" y="257405"/>
                  <a:pt x="3587652" y="268832"/>
                  <a:pt x="3716766" y="252690"/>
                </a:cubicBezTo>
                <a:cubicBezTo>
                  <a:pt x="3723469" y="267318"/>
                  <a:pt x="3737863" y="269842"/>
                  <a:pt x="3765333" y="266823"/>
                </a:cubicBezTo>
                <a:cubicBezTo>
                  <a:pt x="3810754" y="271601"/>
                  <a:pt x="3792745" y="303866"/>
                  <a:pt x="3846897" y="290090"/>
                </a:cubicBezTo>
                <a:cubicBezTo>
                  <a:pt x="3830941" y="306608"/>
                  <a:pt x="3929114" y="308026"/>
                  <a:pt x="3900217" y="323590"/>
                </a:cubicBezTo>
                <a:cubicBezTo>
                  <a:pt x="3922367" y="343425"/>
                  <a:pt x="3948574" y="318948"/>
                  <a:pt x="3971444" y="336662"/>
                </a:cubicBezTo>
                <a:cubicBezTo>
                  <a:pt x="4002781" y="344193"/>
                  <a:pt x="3960997" y="315419"/>
                  <a:pt x="3997868" y="318867"/>
                </a:cubicBezTo>
                <a:cubicBezTo>
                  <a:pt x="4041159" y="326219"/>
                  <a:pt x="4055435" y="293981"/>
                  <a:pt x="4070852" y="339615"/>
                </a:cubicBezTo>
                <a:cubicBezTo>
                  <a:pt x="4121286" y="335828"/>
                  <a:pt x="4121920" y="355506"/>
                  <a:pt x="4180483" y="373369"/>
                </a:cubicBezTo>
                <a:cubicBezTo>
                  <a:pt x="4211379" y="366707"/>
                  <a:pt x="4230171" y="374664"/>
                  <a:pt x="4246264" y="387458"/>
                </a:cubicBezTo>
                <a:cubicBezTo>
                  <a:pt x="4308508" y="393310"/>
                  <a:pt x="4357326" y="416142"/>
                  <a:pt x="4423169" y="431783"/>
                </a:cubicBezTo>
                <a:lnTo>
                  <a:pt x="4446752" y="435383"/>
                </a:lnTo>
                <a:lnTo>
                  <a:pt x="4446954" y="435566"/>
                </a:lnTo>
                <a:cubicBezTo>
                  <a:pt x="4508528" y="480137"/>
                  <a:pt x="4617740" y="529869"/>
                  <a:pt x="4662523" y="553169"/>
                </a:cubicBezTo>
                <a:cubicBezTo>
                  <a:pt x="4720320" y="547046"/>
                  <a:pt x="4678644" y="560102"/>
                  <a:pt x="4715641" y="575354"/>
                </a:cubicBezTo>
                <a:cubicBezTo>
                  <a:pt x="4682056" y="593278"/>
                  <a:pt x="4768370" y="586520"/>
                  <a:pt x="4742071" y="614016"/>
                </a:cubicBezTo>
                <a:cubicBezTo>
                  <a:pt x="4749637" y="615922"/>
                  <a:pt x="4757797" y="616899"/>
                  <a:pt x="4766183" y="617675"/>
                </a:cubicBezTo>
                <a:lnTo>
                  <a:pt x="4770562" y="618094"/>
                </a:lnTo>
                <a:lnTo>
                  <a:pt x="4783240" y="624350"/>
                </a:lnTo>
                <a:lnTo>
                  <a:pt x="4792882" y="620401"/>
                </a:lnTo>
                <a:lnTo>
                  <a:pt x="4816310" y="625721"/>
                </a:lnTo>
                <a:cubicBezTo>
                  <a:pt x="4824144" y="628595"/>
                  <a:pt x="4831482" y="632720"/>
                  <a:pt x="4837953" y="638824"/>
                </a:cubicBezTo>
                <a:cubicBezTo>
                  <a:pt x="4848645" y="668753"/>
                  <a:pt x="4922266" y="669148"/>
                  <a:pt x="4933914" y="707398"/>
                </a:cubicBezTo>
                <a:cubicBezTo>
                  <a:pt x="4940833" y="719653"/>
                  <a:pt x="4978358" y="746502"/>
                  <a:pt x="4995259" y="744825"/>
                </a:cubicBezTo>
                <a:cubicBezTo>
                  <a:pt x="5005107" y="749034"/>
                  <a:pt x="5010567" y="758092"/>
                  <a:pt x="5024744" y="753396"/>
                </a:cubicBezTo>
                <a:cubicBezTo>
                  <a:pt x="5047511" y="761361"/>
                  <a:pt x="5109162" y="783016"/>
                  <a:pt x="5131877" y="792613"/>
                </a:cubicBezTo>
                <a:cubicBezTo>
                  <a:pt x="5132671" y="802792"/>
                  <a:pt x="5144554" y="806683"/>
                  <a:pt x="5161031" y="810975"/>
                </a:cubicBezTo>
                <a:lnTo>
                  <a:pt x="5176815" y="815342"/>
                </a:lnTo>
                <a:lnTo>
                  <a:pt x="5180064" y="831233"/>
                </a:lnTo>
                <a:cubicBezTo>
                  <a:pt x="5202966" y="819270"/>
                  <a:pt x="5188976" y="863361"/>
                  <a:pt x="5215059" y="865080"/>
                </a:cubicBezTo>
                <a:cubicBezTo>
                  <a:pt x="5235765" y="864786"/>
                  <a:pt x="5236347" y="878098"/>
                  <a:pt x="5245643" y="887119"/>
                </a:cubicBezTo>
                <a:cubicBezTo>
                  <a:pt x="5267660" y="891609"/>
                  <a:pt x="5295742" y="939348"/>
                  <a:pt x="5295952" y="957174"/>
                </a:cubicBezTo>
                <a:cubicBezTo>
                  <a:pt x="5284322" y="1008946"/>
                  <a:pt x="5374979" y="1038019"/>
                  <a:pt x="5367826" y="1079140"/>
                </a:cubicBezTo>
                <a:cubicBezTo>
                  <a:pt x="5371668" y="1089190"/>
                  <a:pt x="5377921" y="1097135"/>
                  <a:pt x="5385646" y="1103730"/>
                </a:cubicBezTo>
                <a:lnTo>
                  <a:pt x="5410965" y="1119397"/>
                </a:lnTo>
                <a:lnTo>
                  <a:pt x="5436960" y="1130910"/>
                </a:lnTo>
                <a:lnTo>
                  <a:pt x="5442083" y="1133134"/>
                </a:lnTo>
                <a:cubicBezTo>
                  <a:pt x="5451910" y="1137346"/>
                  <a:pt x="5457170" y="1169188"/>
                  <a:pt x="5465219" y="1174479"/>
                </a:cubicBezTo>
                <a:cubicBezTo>
                  <a:pt x="5488744" y="1195184"/>
                  <a:pt x="5467141" y="1223401"/>
                  <a:pt x="5488171" y="1238604"/>
                </a:cubicBezTo>
                <a:cubicBezTo>
                  <a:pt x="5523491" y="1271811"/>
                  <a:pt x="5486623" y="1305961"/>
                  <a:pt x="5562172" y="1320840"/>
                </a:cubicBezTo>
                <a:cubicBezTo>
                  <a:pt x="5601634" y="1385316"/>
                  <a:pt x="5636528" y="1453139"/>
                  <a:pt x="5686905" y="1512529"/>
                </a:cubicBezTo>
                <a:cubicBezTo>
                  <a:pt x="5729049" y="1575678"/>
                  <a:pt x="5699691" y="1553768"/>
                  <a:pt x="5748726" y="1623716"/>
                </a:cubicBezTo>
                <a:cubicBezTo>
                  <a:pt x="5783098" y="1689734"/>
                  <a:pt x="5789710" y="1639740"/>
                  <a:pt x="5842593" y="1726595"/>
                </a:cubicBezTo>
                <a:cubicBezTo>
                  <a:pt x="5837824" y="1733043"/>
                  <a:pt x="5862023" y="1845188"/>
                  <a:pt x="5861042" y="1851837"/>
                </a:cubicBezTo>
                <a:cubicBezTo>
                  <a:pt x="5874156" y="1887981"/>
                  <a:pt x="5901790" y="1919218"/>
                  <a:pt x="5921290" y="1943460"/>
                </a:cubicBezTo>
                <a:lnTo>
                  <a:pt x="5978046" y="1997284"/>
                </a:lnTo>
                <a:lnTo>
                  <a:pt x="5992479" y="2056720"/>
                </a:lnTo>
                <a:cubicBezTo>
                  <a:pt x="6011078" y="2079033"/>
                  <a:pt x="6072687" y="2117397"/>
                  <a:pt x="6089639" y="2131171"/>
                </a:cubicBezTo>
                <a:lnTo>
                  <a:pt x="6094199" y="2139379"/>
                </a:lnTo>
                <a:lnTo>
                  <a:pt x="6094822" y="2139386"/>
                </a:lnTo>
                <a:cubicBezTo>
                  <a:pt x="6096947" y="2140841"/>
                  <a:pt x="6098876" y="2143416"/>
                  <a:pt x="6100692" y="2147736"/>
                </a:cubicBezTo>
                <a:lnTo>
                  <a:pt x="6102516" y="2154343"/>
                </a:lnTo>
                <a:lnTo>
                  <a:pt x="6111361" y="2170264"/>
                </a:lnTo>
                <a:lnTo>
                  <a:pt x="6215475" y="2270153"/>
                </a:lnTo>
                <a:lnTo>
                  <a:pt x="6255966" y="2335401"/>
                </a:lnTo>
                <a:lnTo>
                  <a:pt x="6272711" y="2385144"/>
                </a:lnTo>
                <a:cubicBezTo>
                  <a:pt x="6282320" y="2406495"/>
                  <a:pt x="6299066" y="2405139"/>
                  <a:pt x="6304347" y="2439388"/>
                </a:cubicBezTo>
                <a:cubicBezTo>
                  <a:pt x="6297131" y="2486231"/>
                  <a:pt x="6325530" y="2500962"/>
                  <a:pt x="6326729" y="2549400"/>
                </a:cubicBezTo>
                <a:cubicBezTo>
                  <a:pt x="6325926" y="2572066"/>
                  <a:pt x="6339111" y="2599957"/>
                  <a:pt x="6344663" y="2628839"/>
                </a:cubicBezTo>
                <a:lnTo>
                  <a:pt x="6375811" y="2639204"/>
                </a:lnTo>
                <a:cubicBezTo>
                  <a:pt x="6375427" y="2643533"/>
                  <a:pt x="6375041" y="2647863"/>
                  <a:pt x="6374657" y="2652193"/>
                </a:cubicBezTo>
                <a:cubicBezTo>
                  <a:pt x="6373555" y="2658134"/>
                  <a:pt x="6371943" y="2662665"/>
                  <a:pt x="6369740" y="2664642"/>
                </a:cubicBezTo>
                <a:cubicBezTo>
                  <a:pt x="6368032" y="2674540"/>
                  <a:pt x="6371528" y="2686899"/>
                  <a:pt x="6361964" y="2690172"/>
                </a:cubicBezTo>
                <a:cubicBezTo>
                  <a:pt x="6350507" y="2696218"/>
                  <a:pt x="6369375" y="2734440"/>
                  <a:pt x="6355511" y="2727335"/>
                </a:cubicBezTo>
                <a:cubicBezTo>
                  <a:pt x="6358746" y="2734104"/>
                  <a:pt x="6360434" y="2742096"/>
                  <a:pt x="6361058" y="2750592"/>
                </a:cubicBezTo>
                <a:cubicBezTo>
                  <a:pt x="6361013" y="2751998"/>
                  <a:pt x="6360970" y="2753408"/>
                  <a:pt x="6360926" y="2754814"/>
                </a:cubicBezTo>
                <a:lnTo>
                  <a:pt x="6339285" y="2810353"/>
                </a:lnTo>
                <a:cubicBezTo>
                  <a:pt x="6360091" y="2854187"/>
                  <a:pt x="6313103" y="2870086"/>
                  <a:pt x="6325672" y="2908809"/>
                </a:cubicBezTo>
                <a:cubicBezTo>
                  <a:pt x="6341563" y="2966972"/>
                  <a:pt x="6291836" y="2935388"/>
                  <a:pt x="6333498" y="3009772"/>
                </a:cubicBezTo>
                <a:cubicBezTo>
                  <a:pt x="6345476" y="3039254"/>
                  <a:pt x="6345955" y="3068963"/>
                  <a:pt x="6334947" y="3095405"/>
                </a:cubicBezTo>
                <a:lnTo>
                  <a:pt x="6344768" y="3155941"/>
                </a:lnTo>
                <a:cubicBezTo>
                  <a:pt x="6348643" y="3153663"/>
                  <a:pt x="6311793" y="3186588"/>
                  <a:pt x="6314754" y="3197987"/>
                </a:cubicBezTo>
                <a:cubicBezTo>
                  <a:pt x="6318695" y="3221971"/>
                  <a:pt x="6319257" y="3226752"/>
                  <a:pt x="6304230" y="3239690"/>
                </a:cubicBezTo>
                <a:cubicBezTo>
                  <a:pt x="6306321" y="3248567"/>
                  <a:pt x="6307305" y="3254005"/>
                  <a:pt x="6308837" y="3264003"/>
                </a:cubicBezTo>
                <a:cubicBezTo>
                  <a:pt x="6301812" y="3288243"/>
                  <a:pt x="6298529" y="3302527"/>
                  <a:pt x="6309285" y="3324103"/>
                </a:cubicBezTo>
                <a:cubicBezTo>
                  <a:pt x="6301188" y="3343007"/>
                  <a:pt x="6329285" y="3359307"/>
                  <a:pt x="6342503" y="3405661"/>
                </a:cubicBezTo>
                <a:cubicBezTo>
                  <a:pt x="6338012" y="3447477"/>
                  <a:pt x="6408325" y="3505721"/>
                  <a:pt x="6401531" y="3550593"/>
                </a:cubicBezTo>
                <a:cubicBezTo>
                  <a:pt x="6395655" y="3579549"/>
                  <a:pt x="6423437" y="3594758"/>
                  <a:pt x="6427705" y="3624684"/>
                </a:cubicBezTo>
                <a:cubicBezTo>
                  <a:pt x="6416402" y="3629199"/>
                  <a:pt x="6435787" y="3639516"/>
                  <a:pt x="6448424" y="3657106"/>
                </a:cubicBezTo>
                <a:lnTo>
                  <a:pt x="6444014" y="3752742"/>
                </a:lnTo>
                <a:cubicBezTo>
                  <a:pt x="6443990" y="3752777"/>
                  <a:pt x="6443967" y="3752813"/>
                  <a:pt x="6443946" y="3752849"/>
                </a:cubicBezTo>
                <a:lnTo>
                  <a:pt x="0" y="3752849"/>
                </a:lnTo>
                <a:close/>
              </a:path>
            </a:pathLst>
          </a:custGeom>
        </p:spPr>
      </p:pic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228DF1E-51D2-0409-01CF-2CAA692C3CDA}"/>
              </a:ext>
            </a:extLst>
          </p:cNvPr>
          <p:cNvSpPr>
            <a:spLocks noGrp="1"/>
          </p:cNvSpPr>
          <p:nvPr>
            <p:ph sz="half" idx="2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6797004" y="670559"/>
            <a:ext cx="4555782" cy="5445076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None/>
            </a:pPr>
            <a:r>
              <a:rPr lang="cs-CZ" sz="1400" b="1"/>
              <a:t>Definování cíle</a:t>
            </a:r>
          </a:p>
          <a:p>
            <a:pPr marL="0" lvl="1" indent="0">
              <a:buNone/>
            </a:pPr>
            <a:r>
              <a:rPr lang="cs-CZ" sz="1400"/>
              <a:t>Jasně definovaný cíl prezentace je klíčový pro úspěch. Pomáhá udržovat zaměření a strukturu obsahu.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cs-CZ" sz="1400" b="1"/>
              <a:t>Poznání publika</a:t>
            </a:r>
          </a:p>
          <a:p>
            <a:pPr marL="0" lvl="1" indent="0">
              <a:buNone/>
            </a:pPr>
            <a:r>
              <a:rPr lang="cs-CZ" sz="1400"/>
              <a:t>Porozumění vašemu publiku je nezbytné pro přizpůsobení obsahu a stylu prezentace, aby byly efektivní.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cs-CZ" sz="1400" b="1"/>
              <a:t>Přizpůsobení obsahu</a:t>
            </a:r>
          </a:p>
          <a:p>
            <a:pPr marL="0" lvl="1" indent="0">
              <a:buNone/>
            </a:pPr>
            <a:r>
              <a:rPr lang="cs-CZ" sz="1400"/>
              <a:t>Obsah prezentace by měl být přizpůsoben tak, aby efektivně oslovil publikum a zůstal relevantní.</a:t>
            </a:r>
          </a:p>
        </p:txBody>
      </p:sp>
    </p:spTree>
    <p:extLst>
      <p:ext uri="{BB962C8B-B14F-4D97-AF65-F5344CB8AC3E}">
        <p14:creationId xmlns:p14="http://schemas.microsoft.com/office/powerpoint/2010/main" val="18131171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Zástupný obsah 4" descr="Nápad žárovka úspěch inspirace zmačkaný papír">
            <a:extLst>
              <a:ext uri="{FF2B5EF4-FFF2-40B4-BE49-F238E27FC236}">
                <a16:creationId xmlns:a16="http://schemas.microsoft.com/office/drawing/2014/main" id="{D3710BAD-7D60-4CAC-B2E0-A347C4A3251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490" r="14778" b="-4"/>
          <a:stretch/>
        </p:blipFill>
        <p:spPr>
          <a:xfrm>
            <a:off x="2511713" y="3104705"/>
            <a:ext cx="3634674" cy="3217333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89C6B508-0B2C-4D80-99F6-BC8C9C6934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5511" y="805742"/>
            <a:ext cx="3647770" cy="3193211"/>
            <a:chOff x="1674895" y="1345036"/>
            <a:chExt cx="5428610" cy="421093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A54034F-F9B1-4048-9AEF-C7AB990539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583F029-E06B-49B5-9779-2E8CEFD77C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CAEBFCD5-5356-4326-8D39-8235A46CD7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315" y="685805"/>
            <a:ext cx="3624947" cy="3193211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75C7BF1-64F7-2ED9-3830-992AFD0E8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584" y="859808"/>
            <a:ext cx="3543197" cy="287898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Strukturování obsahu</a:t>
            </a:r>
          </a:p>
        </p:txBody>
      </p:sp>
      <p:grpSp>
        <p:nvGrpSpPr>
          <p:cNvPr id="18" name="Graphic 38">
            <a:extLst>
              <a:ext uri="{FF2B5EF4-FFF2-40B4-BE49-F238E27FC236}">
                <a16:creationId xmlns:a16="http://schemas.microsoft.com/office/drawing/2014/main" id="{6B67BE95-96EF-433C-9F29-B0732AA6B6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17004"/>
            <a:ext cx="1370098" cy="508993"/>
            <a:chOff x="2267504" y="2540250"/>
            <a:chExt cx="1990951" cy="739640"/>
          </a:xfrm>
          <a:solidFill>
            <a:schemeClr val="bg1"/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D324976-1596-4B76-A61C-5626816B24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44DEF24-FB22-48A2-8257-B97AD7E1AA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2" name="Graphic 4">
            <a:extLst>
              <a:ext uri="{FF2B5EF4-FFF2-40B4-BE49-F238E27FC236}">
                <a16:creationId xmlns:a16="http://schemas.microsoft.com/office/drawing/2014/main" id="{D6E8B984-55B9-4A62-A043-997D00F0A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89048" y="2445529"/>
            <a:ext cx="849365" cy="849366"/>
            <a:chOff x="5829300" y="3162300"/>
            <a:chExt cx="532256" cy="532257"/>
          </a:xfrm>
          <a:solidFill>
            <a:srgbClr val="FFFFFF"/>
          </a:solidFill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4FAF4A8-82EB-4F6F-B601-43EBF0BD12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26F2473F-E069-4558-9B41-E285BBE030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C9A4A76-2C9F-486C-9663-6A30A022DE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8431DC7-D4CB-479A-AFA4-5B0C597A2E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0755DA1-6F28-4612-A4A7-B915468C6D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4616ED79-5475-49E6-A5FE-8D9DB12FB0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21DCEB47-7140-4682-8DBF-7667BE28F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A931BD3-5A56-42F2-B6B5-647B28D1CF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20E4C8E-4190-498D-9556-6DA668A81F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54B2F30F-0B57-4D60-A087-CD6A471F68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FC5E8C73-ED41-4214-AEE6-3C5F493846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B1F94534-FE3E-476C-870B-E714E4A668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8DE6C1B0-4D58-4937-B2B7-B1207CA18F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7" name="Graphic 4">
            <a:extLst>
              <a:ext uri="{FF2B5EF4-FFF2-40B4-BE49-F238E27FC236}">
                <a16:creationId xmlns:a16="http://schemas.microsoft.com/office/drawing/2014/main" id="{DDFA5A3F-B050-4826-ACB4-F634DD12C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89048" y="2445529"/>
            <a:ext cx="849365" cy="849366"/>
            <a:chOff x="5829300" y="3162300"/>
            <a:chExt cx="532256" cy="532257"/>
          </a:xfrm>
          <a:solidFill>
            <a:schemeClr val="bg1"/>
          </a:solidFill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C45D7489-248E-4EB2-A887-30A9C396E6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AB6BF832-C29A-4992-8772-6B33118C5A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E06C84D-D026-40FC-A1FB-0482450B6E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2D9620B-AA48-430C-BACC-01BF1B1281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0C7842E4-3E00-4846-B285-345F6B324B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F120E203-7898-4AE9-A9E5-F5C3644152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06A5C8C3-E77D-410A-8D95-0B15B8E61D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8E9CE1FB-B266-47D2-A0AC-79D1DDBAA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B8862FCB-5370-44C9-803F-017FF89393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D1EC218E-7E2A-4304-96EA-1A7AA046E7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C6904051-0B1B-4340-8A1F-FC345A500A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8D8B68CD-1F5B-4E19-A474-4290A7386C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A219F1BA-F2AD-4C0B-B881-AF7702BFA0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BDBA144-9F64-584B-1A39-08F83675440E}"/>
              </a:ext>
            </a:extLst>
          </p:cNvPr>
          <p:cNvSpPr>
            <a:spLocks noGrp="1"/>
          </p:cNvSpPr>
          <p:nvPr>
            <p:ph sz="half" idx="2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6572070" y="1130846"/>
            <a:ext cx="4879971" cy="4351338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None/>
            </a:pPr>
            <a:r>
              <a:rPr lang="cs-CZ" sz="1400" b="1">
                <a:solidFill>
                  <a:schemeClr val="bg1"/>
                </a:solidFill>
              </a:rPr>
              <a:t>Úvod prezentace</a:t>
            </a:r>
          </a:p>
          <a:p>
            <a:pPr marL="0" lvl="1" indent="0">
              <a:buNone/>
            </a:pPr>
            <a:r>
              <a:rPr lang="cs-CZ" sz="1400">
                <a:solidFill>
                  <a:schemeClr val="bg1"/>
                </a:solidFill>
              </a:rPr>
              <a:t>Úvod by měl nastavit tón a kontext prezentace, aby publikum vědělo, co očekávat.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cs-CZ" sz="1400" b="1">
                <a:solidFill>
                  <a:schemeClr val="bg1"/>
                </a:solidFill>
              </a:rPr>
              <a:t>Hlavní tělo prezentace</a:t>
            </a:r>
          </a:p>
          <a:p>
            <a:pPr marL="0" lvl="1" indent="0">
              <a:buNone/>
            </a:pPr>
            <a:r>
              <a:rPr lang="cs-CZ" sz="1400">
                <a:solidFill>
                  <a:schemeClr val="bg1"/>
                </a:solidFill>
              </a:rPr>
              <a:t>Hlavní tělo by mělo obsahovat detailní informace a klíčové body, které chcete sdělit svému publiku.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cs-CZ" sz="1400" b="1">
                <a:solidFill>
                  <a:schemeClr val="bg1"/>
                </a:solidFill>
              </a:rPr>
              <a:t>Závěr a shrnutí</a:t>
            </a:r>
          </a:p>
          <a:p>
            <a:pPr marL="0" lvl="1" indent="0">
              <a:buNone/>
            </a:pPr>
            <a:r>
              <a:rPr lang="cs-CZ" sz="1400">
                <a:solidFill>
                  <a:schemeClr val="bg1"/>
                </a:solidFill>
              </a:rPr>
              <a:t>Na konci prezentace shrňte hlavní myšlenky a poskytněte závěrečnou reflexi pro lepší porozumění.</a:t>
            </a:r>
          </a:p>
        </p:txBody>
      </p:sp>
    </p:spTree>
    <p:extLst>
      <p:ext uri="{BB962C8B-B14F-4D97-AF65-F5344CB8AC3E}">
        <p14:creationId xmlns:p14="http://schemas.microsoft.com/office/powerpoint/2010/main" val="2137833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D3E17E6-9100-379D-7D86-1C4B17AB2B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4824" y="735106"/>
            <a:ext cx="10053763" cy="2928470"/>
          </a:xfrm>
        </p:spPr>
        <p:txBody>
          <a:bodyPr anchor="b">
            <a:normAutofit/>
          </a:bodyPr>
          <a:lstStyle/>
          <a:p>
            <a:pPr algn="l"/>
            <a:r>
              <a:rPr lang="cs-CZ" sz="4800">
                <a:solidFill>
                  <a:srgbClr val="FFFFFF"/>
                </a:solidFill>
              </a:rPr>
              <a:t>Vytváření snímků</a:t>
            </a:r>
          </a:p>
        </p:txBody>
      </p:sp>
    </p:spTree>
    <p:extLst>
      <p:ext uri="{BB962C8B-B14F-4D97-AF65-F5344CB8AC3E}">
        <p14:creationId xmlns:p14="http://schemas.microsoft.com/office/powerpoint/2010/main" val="42897569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1481</Words>
  <Application>Microsoft Office PowerPoint</Application>
  <PresentationFormat>Širokoúhlá obrazovka</PresentationFormat>
  <Paragraphs>128</Paragraphs>
  <Slides>18</Slides>
  <Notes>18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3" baseType="lpstr">
      <vt:lpstr>Aptos</vt:lpstr>
      <vt:lpstr>Aptos Display</vt:lpstr>
      <vt:lpstr>Arial</vt:lpstr>
      <vt:lpstr>Calibri</vt:lpstr>
      <vt:lpstr>Motiv Office</vt:lpstr>
      <vt:lpstr>Jak správně vytvářet prezentaci v PowerPointu s využitím Copilota</vt:lpstr>
      <vt:lpstr>Program prezentace</vt:lpstr>
      <vt:lpstr>Úvod do PowerPointu a Copilota</vt:lpstr>
      <vt:lpstr>Co je Microsoft PowerPoint</vt:lpstr>
      <vt:lpstr>Představení Copilota a jeho funkcí</vt:lpstr>
      <vt:lpstr>Plánování prezentace</vt:lpstr>
      <vt:lpstr>Definování cíle a publika</vt:lpstr>
      <vt:lpstr>Strukturování obsahu</vt:lpstr>
      <vt:lpstr>Vytváření snímků</vt:lpstr>
      <vt:lpstr>Použití šablon a rozložení</vt:lpstr>
      <vt:lpstr>Vkládání textu, obrázků a grafiky</vt:lpstr>
      <vt:lpstr>Využití Copilota při tvorbě obsahu</vt:lpstr>
      <vt:lpstr>Automatizace tvorby obsahu</vt:lpstr>
      <vt:lpstr>Rady a návrhy od Copilota</vt:lpstr>
      <vt:lpstr>Optimalizace a finalizace prezentace</vt:lpstr>
      <vt:lpstr>Kontrola konzistence a designu</vt:lpstr>
      <vt:lpstr>Zkouška a časování prezentace</vt:lpstr>
      <vt:lpstr>Závěr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Rada Michal (MHMP, EXT)</dc:creator>
  <cp:lastModifiedBy>Rada Michal (MHMP, EXT)</cp:lastModifiedBy>
  <cp:revision>1</cp:revision>
  <dcterms:created xsi:type="dcterms:W3CDTF">2024-11-27T15:46:20Z</dcterms:created>
  <dcterms:modified xsi:type="dcterms:W3CDTF">2024-11-27T16:10:01Z</dcterms:modified>
</cp:coreProperties>
</file>