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nesanční polyfonie: Hudební dobrodružství pro malé objevitele" id="{005AB97E-7CC7-432A-9715-D6FAAC73825C}">
          <p14:sldIdLst>
            <p14:sldId id="2561"/>
            <p14:sldId id="2562"/>
          </p14:sldIdLst>
        </p14:section>
        <p14:section name="Co je to polyfonie?" id="{BAB88727-0FDC-4AF0-919F-3D4ACA751FDB}">
          <p14:sldIdLst>
            <p14:sldId id="2563"/>
            <p14:sldId id="2564"/>
            <p14:sldId id="2565"/>
            <p14:sldId id="2566"/>
          </p14:sldIdLst>
        </p14:section>
        <p14:section name="Hudba v renesanci" id="{6AE0177A-8B1A-4B52-A510-3905E838F3FD}">
          <p14:sldIdLst>
            <p14:sldId id="2567"/>
            <p14:sldId id="2568"/>
            <p14:sldId id="2569"/>
            <p14:sldId id="2570"/>
          </p14:sldIdLst>
        </p14:section>
        <p14:section name="Známí skladatelé renesanční polyfonie" id="{28146841-EECD-4779-818F-2BF9EDD93F23}">
          <p14:sldIdLst>
            <p14:sldId id="2571"/>
            <p14:sldId id="2572"/>
            <p14:sldId id="2573"/>
            <p14:sldId id="2574"/>
          </p14:sldIdLst>
        </p14:section>
        <p14:section name="Jak zní renesanční polyfonie?" id="{BB895326-8916-4A93-9DA1-D8964FB89428}">
          <p14:sldIdLst>
            <p14:sldId id="2575"/>
            <p14:sldId id="2576"/>
            <p14:sldId id="2577"/>
            <p14:sldId id="2578"/>
          </p14:sldIdLst>
        </p14:section>
        <p14:section name="Vytvořme vlastní polyfonii" id="{37EC9792-7CDE-4FDE-98EB-69749423FF92}">
          <p14:sldIdLst>
            <p14:sldId id="2579"/>
            <p14:sldId id="2580"/>
            <p14:sldId id="2581"/>
            <p14:sldId id="2582"/>
          </p14:sldIdLst>
        </p14:section>
        <p14:section name="Závěr" id="{BBC4190B-35B9-4B46-B174-A8B0F0B8BF5D}">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88" autoAdjust="0"/>
    <p:restoredTop sz="91001" autoAdjust="0"/>
  </p:normalViewPr>
  <p:slideViewPr>
    <p:cSldViewPr snapToGrid="0">
      <p:cViewPr varScale="1">
        <p:scale>
          <a:sx n="118" d="100"/>
          <a:sy n="118" d="100"/>
        </p:scale>
        <p:origin x="90" y="522"/>
      </p:cViewPr>
      <p:guideLst/>
    </p:cSldViewPr>
  </p:slideViewPr>
  <p:notesTextViewPr>
    <p:cViewPr>
      <p:scale>
        <a:sx n="1" d="1"/>
        <a:sy n="1" d="1"/>
      </p:scale>
      <p:origin x="0" y="0"/>
    </p:cViewPr>
  </p:notesTextViewPr>
  <p:sorterViewPr>
    <p:cViewPr>
      <p:scale>
        <a:sx n="100" d="100"/>
        <a:sy n="100" d="100"/>
      </p:scale>
      <p:origin x="0" y="-17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6105E-842E-447B-8EEC-20EBFBD63388}" type="doc">
      <dgm:prSet loTypeId="urn:microsoft.com/office/officeart/2024/3/layout/hArchList1" loCatId="List" qsTypeId="urn:microsoft.com/office/officeart/2005/8/quickstyle/simple4" qsCatId="simple" csTypeId="urn:microsoft.com/office/officeart/2005/8/colors/accent0_1" csCatId="mainScheme" phldr="1"/>
      <dgm:spPr/>
      <dgm:t>
        <a:bodyPr/>
        <a:lstStyle/>
        <a:p>
          <a:endParaRPr lang="en-US"/>
        </a:p>
      </dgm:t>
    </dgm:pt>
    <dgm:pt modelId="{2BE3997F-1C52-4F8F-854F-BF6C0424F34C}">
      <dgm:prSet/>
      <dgm:spPr/>
      <dgm:t>
        <a:bodyPr/>
        <a:lstStyle/>
        <a:p>
          <a:pPr>
            <a:lnSpc>
              <a:spcPct val="100000"/>
            </a:lnSpc>
            <a:defRPr b="1"/>
          </a:pPr>
          <a:r>
            <a:rPr lang="cs-CZ"/>
            <a:t>Renaissance Polyphony</a:t>
          </a:r>
          <a:endParaRPr lang="en-US"/>
        </a:p>
      </dgm:t>
    </dgm:pt>
    <dgm:pt modelId="{08E1E136-77DC-48FC-8E2D-5444BF3D79FC}" type="parTrans" cxnId="{A335D7C3-9D85-4B69-9FF3-908AB872AD9C}">
      <dgm:prSet/>
      <dgm:spPr/>
      <dgm:t>
        <a:bodyPr/>
        <a:lstStyle/>
        <a:p>
          <a:endParaRPr lang="en-US"/>
        </a:p>
      </dgm:t>
    </dgm:pt>
    <dgm:pt modelId="{058F7A3F-43F8-4CF9-9C13-F5DF22D202EA}" type="sibTrans" cxnId="{A335D7C3-9D85-4B69-9FF3-908AB872AD9C}">
      <dgm:prSet/>
      <dgm:spPr/>
      <dgm:t>
        <a:bodyPr/>
        <a:lstStyle/>
        <a:p>
          <a:pPr>
            <a:lnSpc>
              <a:spcPct val="100000"/>
            </a:lnSpc>
            <a:defRPr b="1"/>
          </a:pPr>
          <a:endParaRPr lang="en-US"/>
        </a:p>
      </dgm:t>
    </dgm:pt>
    <dgm:pt modelId="{D1DB5BA1-714C-46E3-87E7-ECC13CB3ADF3}">
      <dgm:prSet/>
      <dgm:spPr/>
      <dgm:t>
        <a:bodyPr/>
        <a:lstStyle/>
        <a:p>
          <a:pPr>
            <a:lnSpc>
              <a:spcPct val="100000"/>
            </a:lnSpc>
          </a:pPr>
          <a:r>
            <a:rPr lang="cs-CZ"/>
            <a:t>Renesanční polyfonie je charakterizována vícehlasými skladbami, které obohacují hudební vyjadřování a výraz.</a:t>
          </a:r>
          <a:endParaRPr lang="en-US"/>
        </a:p>
      </dgm:t>
    </dgm:pt>
    <dgm:pt modelId="{B8EB2CF3-2B0B-405E-86D7-344C6386E1EF}" type="parTrans" cxnId="{BE4EDB50-1251-4569-BA78-BEFAD47F8111}">
      <dgm:prSet/>
      <dgm:spPr/>
      <dgm:t>
        <a:bodyPr/>
        <a:lstStyle/>
        <a:p>
          <a:endParaRPr lang="en-US"/>
        </a:p>
      </dgm:t>
    </dgm:pt>
    <dgm:pt modelId="{81FAE3F1-1C9B-4AB5-9240-830B7848ABF9}" type="sibTrans" cxnId="{BE4EDB50-1251-4569-BA78-BEFAD47F8111}">
      <dgm:prSet/>
      <dgm:spPr/>
      <dgm:t>
        <a:bodyPr/>
        <a:lstStyle/>
        <a:p>
          <a:endParaRPr lang="en-US"/>
        </a:p>
      </dgm:t>
    </dgm:pt>
    <dgm:pt modelId="{C8CCF6F6-E4C1-472A-B16E-13E40588EEB1}">
      <dgm:prSet/>
      <dgm:spPr/>
      <dgm:t>
        <a:bodyPr/>
        <a:lstStyle/>
        <a:p>
          <a:pPr>
            <a:lnSpc>
              <a:spcPct val="100000"/>
            </a:lnSpc>
            <a:defRPr b="1"/>
          </a:pPr>
          <a:r>
            <a:rPr lang="cs-CZ"/>
            <a:t>Významní skladatelé</a:t>
          </a:r>
          <a:endParaRPr lang="en-US"/>
        </a:p>
      </dgm:t>
    </dgm:pt>
    <dgm:pt modelId="{E1BED8E3-361D-41F9-A062-B066E05C0E78}" type="parTrans" cxnId="{E0880AB2-82B1-48C6-B075-E34F4BBB15D8}">
      <dgm:prSet/>
      <dgm:spPr/>
      <dgm:t>
        <a:bodyPr/>
        <a:lstStyle/>
        <a:p>
          <a:endParaRPr lang="en-US"/>
        </a:p>
      </dgm:t>
    </dgm:pt>
    <dgm:pt modelId="{A3841B08-EDB5-4DB1-A220-CD863B091C39}" type="sibTrans" cxnId="{E0880AB2-82B1-48C6-B075-E34F4BBB15D8}">
      <dgm:prSet/>
      <dgm:spPr/>
      <dgm:t>
        <a:bodyPr/>
        <a:lstStyle/>
        <a:p>
          <a:pPr>
            <a:lnSpc>
              <a:spcPct val="100000"/>
            </a:lnSpc>
            <a:defRPr b="1"/>
          </a:pPr>
          <a:endParaRPr lang="en-US"/>
        </a:p>
      </dgm:t>
    </dgm:pt>
    <dgm:pt modelId="{480CB874-EB00-4250-9F07-919A5F0F45CD}">
      <dgm:prSet/>
      <dgm:spPr/>
      <dgm:t>
        <a:bodyPr/>
        <a:lstStyle/>
        <a:p>
          <a:pPr>
            <a:lnSpc>
              <a:spcPct val="100000"/>
            </a:lnSpc>
          </a:pPr>
          <a:r>
            <a:rPr lang="cs-CZ"/>
            <a:t>Mezi významné skladatele patří Palestrina, Josquin des Prez a Orlando di Lasso, kteří formovali hudební žánr.</a:t>
          </a:r>
          <a:endParaRPr lang="en-US"/>
        </a:p>
      </dgm:t>
    </dgm:pt>
    <dgm:pt modelId="{F6BA2808-1C57-40A0-9006-1AD1953EDB7F}" type="parTrans" cxnId="{177D70A8-3C06-4A2B-906F-14B006168EBD}">
      <dgm:prSet/>
      <dgm:spPr/>
      <dgm:t>
        <a:bodyPr/>
        <a:lstStyle/>
        <a:p>
          <a:endParaRPr lang="en-US"/>
        </a:p>
      </dgm:t>
    </dgm:pt>
    <dgm:pt modelId="{EF5488A5-1C47-4090-A1E5-038F37181B7D}" type="sibTrans" cxnId="{177D70A8-3C06-4A2B-906F-14B006168EBD}">
      <dgm:prSet/>
      <dgm:spPr/>
      <dgm:t>
        <a:bodyPr/>
        <a:lstStyle/>
        <a:p>
          <a:endParaRPr lang="en-US"/>
        </a:p>
      </dgm:t>
    </dgm:pt>
    <dgm:pt modelId="{8544DE22-F767-4DD5-9429-26AAD3AEF646}">
      <dgm:prSet/>
      <dgm:spPr/>
      <dgm:t>
        <a:bodyPr/>
        <a:lstStyle/>
        <a:p>
          <a:pPr>
            <a:lnSpc>
              <a:spcPct val="100000"/>
            </a:lnSpc>
            <a:defRPr b="1"/>
          </a:pPr>
          <a:r>
            <a:rPr lang="cs-CZ"/>
            <a:t>Inspirace pro budoucnost</a:t>
          </a:r>
          <a:endParaRPr lang="en-US"/>
        </a:p>
      </dgm:t>
    </dgm:pt>
    <dgm:pt modelId="{EA462660-0152-45CB-B50E-EAFCB4F0A21A}" type="parTrans" cxnId="{B41F9C93-CEAF-4E68-9DD5-7DAF0DCB87CA}">
      <dgm:prSet/>
      <dgm:spPr/>
      <dgm:t>
        <a:bodyPr/>
        <a:lstStyle/>
        <a:p>
          <a:endParaRPr lang="en-US"/>
        </a:p>
      </dgm:t>
    </dgm:pt>
    <dgm:pt modelId="{896FA7FD-450A-4E7F-88C6-98C7DB4E1558}" type="sibTrans" cxnId="{B41F9C93-CEAF-4E68-9DD5-7DAF0DCB87CA}">
      <dgm:prSet/>
      <dgm:spPr/>
      <dgm:t>
        <a:bodyPr/>
        <a:lstStyle/>
        <a:p>
          <a:endParaRPr lang="en-US"/>
        </a:p>
      </dgm:t>
    </dgm:pt>
    <dgm:pt modelId="{9B8BB89F-5120-47CC-BF7C-8249D28E17CA}">
      <dgm:prSet/>
      <dgm:spPr/>
      <dgm:t>
        <a:bodyPr/>
        <a:lstStyle/>
        <a:p>
          <a:pPr>
            <a:lnSpc>
              <a:spcPct val="100000"/>
            </a:lnSpc>
          </a:pPr>
          <a:r>
            <a:rPr lang="cs-CZ"/>
            <a:t>Toto hudební dobrodružství vás může inspirovat k dalšímu objevování a skládání vlastních melodií.</a:t>
          </a:r>
          <a:endParaRPr lang="en-US"/>
        </a:p>
      </dgm:t>
    </dgm:pt>
    <dgm:pt modelId="{E00BBD4A-37C7-437F-A69D-E25D5567AD53}" type="parTrans" cxnId="{CE4AC405-DF03-4595-9902-84CC287FFB49}">
      <dgm:prSet/>
      <dgm:spPr/>
      <dgm:t>
        <a:bodyPr/>
        <a:lstStyle/>
        <a:p>
          <a:endParaRPr lang="en-US"/>
        </a:p>
      </dgm:t>
    </dgm:pt>
    <dgm:pt modelId="{537DB289-2F17-4C7F-BA21-0304603F844D}" type="sibTrans" cxnId="{CE4AC405-DF03-4595-9902-84CC287FFB49}">
      <dgm:prSet/>
      <dgm:spPr/>
      <dgm:t>
        <a:bodyPr/>
        <a:lstStyle/>
        <a:p>
          <a:endParaRPr lang="en-US"/>
        </a:p>
      </dgm:t>
    </dgm:pt>
    <dgm:pt modelId="{3E815F89-5172-4E6E-A0D6-C7F443F126FC}" type="pres">
      <dgm:prSet presAssocID="{1996105E-842E-447B-8EEC-20EBFBD63388}" presName="Name0" presStyleCnt="0">
        <dgm:presLayoutVars>
          <dgm:dir/>
          <dgm:resizeHandles val="exact"/>
        </dgm:presLayoutVars>
      </dgm:prSet>
      <dgm:spPr/>
    </dgm:pt>
    <dgm:pt modelId="{0E34C3D9-1358-4C16-9974-15F8A566C127}" type="pres">
      <dgm:prSet presAssocID="{2BE3997F-1C52-4F8F-854F-BF6C0424F34C}" presName="compNode" presStyleCnt="0"/>
      <dgm:spPr/>
    </dgm:pt>
    <dgm:pt modelId="{4B1F79D2-9320-416D-ADD8-569E95768D19}" type="pres">
      <dgm:prSet presAssocID="{2BE3997F-1C52-4F8F-854F-BF6C0424F34C}" presName="pictRect" presStyleLbl="revTx" presStyleIdx="0" presStyleCnt="6">
        <dgm:presLayoutVars>
          <dgm:chMax val="0"/>
          <dgm:bulletEnabled/>
        </dgm:presLayoutVars>
      </dgm:prSet>
      <dgm:spPr/>
    </dgm:pt>
    <dgm:pt modelId="{C8FD032A-830C-4162-97F8-6F5A3220F335}" type="pres">
      <dgm:prSet presAssocID="{2BE3997F-1C52-4F8F-854F-BF6C0424F34C}" presName="textRect" presStyleLbl="revTx" presStyleIdx="1" presStyleCnt="6">
        <dgm:presLayoutVars>
          <dgm:bulletEnabled/>
        </dgm:presLayoutVars>
      </dgm:prSet>
      <dgm:spPr/>
    </dgm:pt>
    <dgm:pt modelId="{65BC5A74-7E21-40FD-BDA2-8D16D072927A}" type="pres">
      <dgm:prSet presAssocID="{058F7A3F-43F8-4CF9-9C13-F5DF22D202EA}" presName="sibTrans" presStyleLbl="sibTrans2D1" presStyleIdx="0" presStyleCnt="0"/>
      <dgm:spPr/>
    </dgm:pt>
    <dgm:pt modelId="{2835E34E-351C-4468-8647-4086A612DB06}" type="pres">
      <dgm:prSet presAssocID="{C8CCF6F6-E4C1-472A-B16E-13E40588EEB1}" presName="compNode" presStyleCnt="0"/>
      <dgm:spPr/>
    </dgm:pt>
    <dgm:pt modelId="{E389DC31-2053-42F7-A6F8-199EF17262E6}" type="pres">
      <dgm:prSet presAssocID="{C8CCF6F6-E4C1-472A-B16E-13E40588EEB1}" presName="pictRect" presStyleLbl="revTx" presStyleIdx="2" presStyleCnt="6">
        <dgm:presLayoutVars>
          <dgm:chMax val="0"/>
          <dgm:bulletEnabled/>
        </dgm:presLayoutVars>
      </dgm:prSet>
      <dgm:spPr/>
    </dgm:pt>
    <dgm:pt modelId="{FB52A875-9098-4EB9-B698-F5786F735866}" type="pres">
      <dgm:prSet presAssocID="{C8CCF6F6-E4C1-472A-B16E-13E40588EEB1}" presName="textRect" presStyleLbl="revTx" presStyleIdx="3" presStyleCnt="6">
        <dgm:presLayoutVars>
          <dgm:bulletEnabled/>
        </dgm:presLayoutVars>
      </dgm:prSet>
      <dgm:spPr/>
    </dgm:pt>
    <dgm:pt modelId="{BCB90C3C-47B8-47A7-BE50-55A7642C2C94}" type="pres">
      <dgm:prSet presAssocID="{A3841B08-EDB5-4DB1-A220-CD863B091C39}" presName="sibTrans" presStyleLbl="sibTrans2D1" presStyleIdx="0" presStyleCnt="0"/>
      <dgm:spPr/>
    </dgm:pt>
    <dgm:pt modelId="{7ACA294C-51E6-432D-9FDC-C71ABEE472B3}" type="pres">
      <dgm:prSet presAssocID="{8544DE22-F767-4DD5-9429-26AAD3AEF646}" presName="compNode" presStyleCnt="0"/>
      <dgm:spPr/>
    </dgm:pt>
    <dgm:pt modelId="{B9ADB7BB-62BB-4B53-ADA1-B4F1D3C29C8D}" type="pres">
      <dgm:prSet presAssocID="{8544DE22-F767-4DD5-9429-26AAD3AEF646}" presName="pictRect" presStyleLbl="revTx" presStyleIdx="4" presStyleCnt="6">
        <dgm:presLayoutVars>
          <dgm:chMax val="0"/>
          <dgm:bulletEnabled/>
        </dgm:presLayoutVars>
      </dgm:prSet>
      <dgm:spPr/>
    </dgm:pt>
    <dgm:pt modelId="{1A6C0E67-BEA9-4145-B259-027E89316ED0}" type="pres">
      <dgm:prSet presAssocID="{8544DE22-F767-4DD5-9429-26AAD3AEF646}" presName="textRect" presStyleLbl="revTx" presStyleIdx="5" presStyleCnt="6">
        <dgm:presLayoutVars>
          <dgm:bulletEnabled/>
        </dgm:presLayoutVars>
      </dgm:prSet>
      <dgm:spPr/>
    </dgm:pt>
  </dgm:ptLst>
  <dgm:cxnLst>
    <dgm:cxn modelId="{262C7102-86A7-40A3-B674-E6A5B4D4AF19}" type="presOf" srcId="{058F7A3F-43F8-4CF9-9C13-F5DF22D202EA}" destId="{65BC5A74-7E21-40FD-BDA2-8D16D072927A}" srcOrd="0" destOrd="0" presId="urn:microsoft.com/office/officeart/2024/3/layout/hArchList1"/>
    <dgm:cxn modelId="{E5009502-F108-4150-99E7-3302ECDFA42D}" type="presOf" srcId="{C8CCF6F6-E4C1-472A-B16E-13E40588EEB1}" destId="{E389DC31-2053-42F7-A6F8-199EF17262E6}" srcOrd="0" destOrd="0" presId="urn:microsoft.com/office/officeart/2024/3/layout/hArchList1"/>
    <dgm:cxn modelId="{CE4AC405-DF03-4595-9902-84CC287FFB49}" srcId="{8544DE22-F767-4DD5-9429-26AAD3AEF646}" destId="{9B8BB89F-5120-47CC-BF7C-8249D28E17CA}" srcOrd="0" destOrd="0" parTransId="{E00BBD4A-37C7-437F-A69D-E25D5567AD53}" sibTransId="{537DB289-2F17-4C7F-BA21-0304603F844D}"/>
    <dgm:cxn modelId="{6707CE1E-A7A6-4EBD-8F71-888C8E4E95D9}" type="presOf" srcId="{8544DE22-F767-4DD5-9429-26AAD3AEF646}" destId="{B9ADB7BB-62BB-4B53-ADA1-B4F1D3C29C8D}" srcOrd="0" destOrd="0" presId="urn:microsoft.com/office/officeart/2024/3/layout/hArchList1"/>
    <dgm:cxn modelId="{4BA6295C-DB8F-4F67-B6A1-FA17916C0797}" type="presOf" srcId="{1996105E-842E-447B-8EEC-20EBFBD63388}" destId="{3E815F89-5172-4E6E-A0D6-C7F443F126FC}" srcOrd="0" destOrd="0" presId="urn:microsoft.com/office/officeart/2024/3/layout/hArchList1"/>
    <dgm:cxn modelId="{BE4EDB50-1251-4569-BA78-BEFAD47F8111}" srcId="{2BE3997F-1C52-4F8F-854F-BF6C0424F34C}" destId="{D1DB5BA1-714C-46E3-87E7-ECC13CB3ADF3}" srcOrd="0" destOrd="0" parTransId="{B8EB2CF3-2B0B-405E-86D7-344C6386E1EF}" sibTransId="{81FAE3F1-1C9B-4AB5-9240-830B7848ABF9}"/>
    <dgm:cxn modelId="{9518B651-5597-452F-9DAA-B9D65BBD2B26}" type="presOf" srcId="{D1DB5BA1-714C-46E3-87E7-ECC13CB3ADF3}" destId="{C8FD032A-830C-4162-97F8-6F5A3220F335}" srcOrd="0" destOrd="0" presId="urn:microsoft.com/office/officeart/2024/3/layout/hArchList1"/>
    <dgm:cxn modelId="{B41F9C93-CEAF-4E68-9DD5-7DAF0DCB87CA}" srcId="{1996105E-842E-447B-8EEC-20EBFBD63388}" destId="{8544DE22-F767-4DD5-9429-26AAD3AEF646}" srcOrd="2" destOrd="0" parTransId="{EA462660-0152-45CB-B50E-EAFCB4F0A21A}" sibTransId="{896FA7FD-450A-4E7F-88C6-98C7DB4E1558}"/>
    <dgm:cxn modelId="{4D5BF9A3-9150-4851-9A9E-4D5FFDBFC7EA}" type="presOf" srcId="{A3841B08-EDB5-4DB1-A220-CD863B091C39}" destId="{BCB90C3C-47B8-47A7-BE50-55A7642C2C94}" srcOrd="0" destOrd="0" presId="urn:microsoft.com/office/officeart/2024/3/layout/hArchList1"/>
    <dgm:cxn modelId="{177D70A8-3C06-4A2B-906F-14B006168EBD}" srcId="{C8CCF6F6-E4C1-472A-B16E-13E40588EEB1}" destId="{480CB874-EB00-4250-9F07-919A5F0F45CD}" srcOrd="0" destOrd="0" parTransId="{F6BA2808-1C57-40A0-9006-1AD1953EDB7F}" sibTransId="{EF5488A5-1C47-4090-A1E5-038F37181B7D}"/>
    <dgm:cxn modelId="{E0880AB2-82B1-48C6-B075-E34F4BBB15D8}" srcId="{1996105E-842E-447B-8EEC-20EBFBD63388}" destId="{C8CCF6F6-E4C1-472A-B16E-13E40588EEB1}" srcOrd="1" destOrd="0" parTransId="{E1BED8E3-361D-41F9-A062-B066E05C0E78}" sibTransId="{A3841B08-EDB5-4DB1-A220-CD863B091C39}"/>
    <dgm:cxn modelId="{A335D7C3-9D85-4B69-9FF3-908AB872AD9C}" srcId="{1996105E-842E-447B-8EEC-20EBFBD63388}" destId="{2BE3997F-1C52-4F8F-854F-BF6C0424F34C}" srcOrd="0" destOrd="0" parTransId="{08E1E136-77DC-48FC-8E2D-5444BF3D79FC}" sibTransId="{058F7A3F-43F8-4CF9-9C13-F5DF22D202EA}"/>
    <dgm:cxn modelId="{A1DCB3CF-7C30-4A97-ABB7-A44FE5CEC739}" type="presOf" srcId="{9B8BB89F-5120-47CC-BF7C-8249D28E17CA}" destId="{1A6C0E67-BEA9-4145-B259-027E89316ED0}" srcOrd="0" destOrd="0" presId="urn:microsoft.com/office/officeart/2024/3/layout/hArchList1"/>
    <dgm:cxn modelId="{8936FBF9-2BA6-4C65-B28B-4BE451AA2D05}" type="presOf" srcId="{2BE3997F-1C52-4F8F-854F-BF6C0424F34C}" destId="{4B1F79D2-9320-416D-ADD8-569E95768D19}" srcOrd="0" destOrd="0" presId="urn:microsoft.com/office/officeart/2024/3/layout/hArchList1"/>
    <dgm:cxn modelId="{B817ABFC-BF12-4496-A366-371DAFDCA26F}" type="presOf" srcId="{480CB874-EB00-4250-9F07-919A5F0F45CD}" destId="{FB52A875-9098-4EB9-B698-F5786F735866}" srcOrd="0" destOrd="0" presId="urn:microsoft.com/office/officeart/2024/3/layout/hArchList1"/>
    <dgm:cxn modelId="{FE5A8E6E-1F65-4DA5-98B5-C16B341D51B1}" type="presParOf" srcId="{3E815F89-5172-4E6E-A0D6-C7F443F126FC}" destId="{0E34C3D9-1358-4C16-9974-15F8A566C127}" srcOrd="0" destOrd="0" presId="urn:microsoft.com/office/officeart/2024/3/layout/hArchList1"/>
    <dgm:cxn modelId="{20A8DF00-AEF6-4E70-9D53-27AC8352DA91}" type="presParOf" srcId="{0E34C3D9-1358-4C16-9974-15F8A566C127}" destId="{4B1F79D2-9320-416D-ADD8-569E95768D19}" srcOrd="0" destOrd="0" presId="urn:microsoft.com/office/officeart/2024/3/layout/hArchList1"/>
    <dgm:cxn modelId="{3B10295E-DA81-4529-9227-C2262660A5E2}" type="presParOf" srcId="{0E34C3D9-1358-4C16-9974-15F8A566C127}" destId="{C8FD032A-830C-4162-97F8-6F5A3220F335}" srcOrd="1" destOrd="0" presId="urn:microsoft.com/office/officeart/2024/3/layout/hArchList1"/>
    <dgm:cxn modelId="{7FDC5316-EA6C-4D00-B304-ADDC1C111C14}" type="presParOf" srcId="{3E815F89-5172-4E6E-A0D6-C7F443F126FC}" destId="{65BC5A74-7E21-40FD-BDA2-8D16D072927A}" srcOrd="1" destOrd="0" presId="urn:microsoft.com/office/officeart/2024/3/layout/hArchList1"/>
    <dgm:cxn modelId="{C10DF66F-A681-4F65-9436-B71D5C3305E6}" type="presParOf" srcId="{3E815F89-5172-4E6E-A0D6-C7F443F126FC}" destId="{2835E34E-351C-4468-8647-4086A612DB06}" srcOrd="2" destOrd="0" presId="urn:microsoft.com/office/officeart/2024/3/layout/hArchList1"/>
    <dgm:cxn modelId="{D7581092-62CE-462B-BA01-7547352F496D}" type="presParOf" srcId="{2835E34E-351C-4468-8647-4086A612DB06}" destId="{E389DC31-2053-42F7-A6F8-199EF17262E6}" srcOrd="0" destOrd="0" presId="urn:microsoft.com/office/officeart/2024/3/layout/hArchList1"/>
    <dgm:cxn modelId="{31DD8E5E-386A-4535-802D-5B4D73CE141F}" type="presParOf" srcId="{2835E34E-351C-4468-8647-4086A612DB06}" destId="{FB52A875-9098-4EB9-B698-F5786F735866}" srcOrd="1" destOrd="0" presId="urn:microsoft.com/office/officeart/2024/3/layout/hArchList1"/>
    <dgm:cxn modelId="{1C70AAD1-521D-4027-A364-B6EB172BB5E8}" type="presParOf" srcId="{3E815F89-5172-4E6E-A0D6-C7F443F126FC}" destId="{BCB90C3C-47B8-47A7-BE50-55A7642C2C94}" srcOrd="3" destOrd="0" presId="urn:microsoft.com/office/officeart/2024/3/layout/hArchList1"/>
    <dgm:cxn modelId="{171B55D6-5467-4E24-9C32-2FA728907412}" type="presParOf" srcId="{3E815F89-5172-4E6E-A0D6-C7F443F126FC}" destId="{7ACA294C-51E6-432D-9FDC-C71ABEE472B3}" srcOrd="4" destOrd="0" presId="urn:microsoft.com/office/officeart/2024/3/layout/hArchList1"/>
    <dgm:cxn modelId="{FD7BE284-6494-4405-9714-E6E75DB18EE9}" type="presParOf" srcId="{7ACA294C-51E6-432D-9FDC-C71ABEE472B3}" destId="{B9ADB7BB-62BB-4B53-ADA1-B4F1D3C29C8D}" srcOrd="0" destOrd="0" presId="urn:microsoft.com/office/officeart/2024/3/layout/hArchList1"/>
    <dgm:cxn modelId="{B25AD3F4-0ECD-4CED-9CB7-285489D14192}" type="presParOf" srcId="{7ACA294C-51E6-432D-9FDC-C71ABEE472B3}" destId="{1A6C0E67-BEA9-4145-B259-027E89316ED0}"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F79D2-9320-416D-ADD8-569E95768D19}">
      <dsp:nvSpPr>
        <dsp:cNvPr id="0" name=""/>
        <dsp:cNvSpPr/>
      </dsp:nvSpPr>
      <dsp:spPr>
        <a:xfrm>
          <a:off x="0" y="0"/>
          <a:ext cx="3087779" cy="39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cs-CZ" sz="1800" kern="1200"/>
            <a:t>Renaissance Polyphony</a:t>
          </a:r>
          <a:endParaRPr lang="en-US" sz="1800" kern="1200"/>
        </a:p>
      </dsp:txBody>
      <dsp:txXfrm>
        <a:off x="0" y="0"/>
        <a:ext cx="3087779" cy="395961"/>
      </dsp:txXfrm>
    </dsp:sp>
    <dsp:sp modelId="{C8FD032A-830C-4162-97F8-6F5A3220F335}">
      <dsp:nvSpPr>
        <dsp:cNvPr id="0" name=""/>
        <dsp:cNvSpPr/>
      </dsp:nvSpPr>
      <dsp:spPr>
        <a:xfrm>
          <a:off x="0" y="395961"/>
          <a:ext cx="3087779" cy="3563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cs-CZ" sz="1400" kern="1200"/>
            <a:t>Renesanční polyfonie je charakterizována vícehlasými skladbami, které obohacují hudební vyjadřování a výraz.</a:t>
          </a:r>
          <a:endParaRPr lang="en-US" sz="1400" kern="1200"/>
        </a:p>
      </dsp:txBody>
      <dsp:txXfrm>
        <a:off x="0" y="395961"/>
        <a:ext cx="3087779" cy="3563657"/>
      </dsp:txXfrm>
    </dsp:sp>
    <dsp:sp modelId="{E389DC31-2053-42F7-A6F8-199EF17262E6}">
      <dsp:nvSpPr>
        <dsp:cNvPr id="0" name=""/>
        <dsp:cNvSpPr/>
      </dsp:nvSpPr>
      <dsp:spPr>
        <a:xfrm>
          <a:off x="3396556" y="0"/>
          <a:ext cx="3087779" cy="39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cs-CZ" sz="1800" kern="1200"/>
            <a:t>Významní skladatelé</a:t>
          </a:r>
          <a:endParaRPr lang="en-US" sz="1800" kern="1200"/>
        </a:p>
      </dsp:txBody>
      <dsp:txXfrm>
        <a:off x="3396556" y="0"/>
        <a:ext cx="3087779" cy="395961"/>
      </dsp:txXfrm>
    </dsp:sp>
    <dsp:sp modelId="{FB52A875-9098-4EB9-B698-F5786F735866}">
      <dsp:nvSpPr>
        <dsp:cNvPr id="0" name=""/>
        <dsp:cNvSpPr/>
      </dsp:nvSpPr>
      <dsp:spPr>
        <a:xfrm>
          <a:off x="3396556" y="395961"/>
          <a:ext cx="3087779" cy="3563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cs-CZ" sz="1400" kern="1200"/>
            <a:t>Mezi významné skladatele patří Palestrina, Josquin des Prez a Orlando di Lasso, kteří formovali hudební žánr.</a:t>
          </a:r>
          <a:endParaRPr lang="en-US" sz="1400" kern="1200"/>
        </a:p>
      </dsp:txBody>
      <dsp:txXfrm>
        <a:off x="3396556" y="395961"/>
        <a:ext cx="3087779" cy="3563657"/>
      </dsp:txXfrm>
    </dsp:sp>
    <dsp:sp modelId="{B9ADB7BB-62BB-4B53-ADA1-B4F1D3C29C8D}">
      <dsp:nvSpPr>
        <dsp:cNvPr id="0" name=""/>
        <dsp:cNvSpPr/>
      </dsp:nvSpPr>
      <dsp:spPr>
        <a:xfrm>
          <a:off x="6793113" y="0"/>
          <a:ext cx="3087779" cy="39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cs-CZ" sz="1800" kern="1200"/>
            <a:t>Inspirace pro budoucnost</a:t>
          </a:r>
          <a:endParaRPr lang="en-US" sz="1800" kern="1200"/>
        </a:p>
      </dsp:txBody>
      <dsp:txXfrm>
        <a:off x="6793113" y="0"/>
        <a:ext cx="3087779" cy="395961"/>
      </dsp:txXfrm>
    </dsp:sp>
    <dsp:sp modelId="{1A6C0E67-BEA9-4145-B259-027E89316ED0}">
      <dsp:nvSpPr>
        <dsp:cNvPr id="0" name=""/>
        <dsp:cNvSpPr/>
      </dsp:nvSpPr>
      <dsp:spPr>
        <a:xfrm>
          <a:off x="6793113" y="395961"/>
          <a:ext cx="3087779" cy="3563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cs-CZ" sz="1400" kern="1200"/>
            <a:t>Toto hudební dobrodružství vás může inspirovat k dalšímu objevování a skládání vlastních melodií.</a:t>
          </a:r>
          <a:endParaRPr lang="en-US" sz="1400" kern="1200"/>
        </a:p>
      </dsp:txBody>
      <dsp:txXfrm>
        <a:off x="6793113" y="395961"/>
        <a:ext cx="3087779" cy="3563657"/>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4AF51-CD68-487E-9374-1BCE964B1CEA}" type="datetimeFigureOut">
              <a:rPr lang="cs-CZ" smtClean="0"/>
              <a:t>22.10.2024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14543-DB49-4353-8C6F-69342FF05ECB}" type="slidenum">
              <a:rPr lang="cs-CZ" smtClean="0"/>
              <a:t>‹#›</a:t>
            </a:fld>
            <a:endParaRPr lang="cs-CZ"/>
          </a:p>
        </p:txBody>
      </p:sp>
    </p:spTree>
    <p:extLst>
      <p:ext uri="{BB962C8B-B14F-4D97-AF65-F5344CB8AC3E}">
        <p14:creationId xmlns:p14="http://schemas.microsoft.com/office/powerpoint/2010/main" val="375901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Obsah vygenerovaný umělou inteligencí může být nesprávný.
Vítejte na našem hudebním dobrodružství! Dnes se zaměříme na renesanční polyfonii, což je fascinující téma, které nám umožní objevovat krásu vícestupňové hudby. Připravte se na zábavné učení a aktivní poslech!</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a:t>
            </a:fld>
            <a:endParaRPr lang="cs-CZ"/>
          </a:p>
        </p:txBody>
      </p:sp>
    </p:spTree>
    <p:extLst>
      <p:ext uri="{BB962C8B-B14F-4D97-AF65-F5344CB8AC3E}">
        <p14:creationId xmlns:p14="http://schemas.microsoft.com/office/powerpoint/2010/main" val="162235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V renesanci vzniklo mnoho různých hudebních stylů, včetně chrámové hudby, světské hudby a taneční hudby. Každý styl měl své vlastní charakteristiky a účel, což vedlo k rozmanitému hudebnímu výrazu.</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10</a:t>
            </a:fld>
            <a:endParaRPr lang="cs-CZ"/>
          </a:p>
        </p:txBody>
      </p:sp>
    </p:spTree>
    <p:extLst>
      <p:ext uri="{BB962C8B-B14F-4D97-AF65-F5344CB8AC3E}">
        <p14:creationId xmlns:p14="http://schemas.microsoft.com/office/powerpoint/2010/main" val="10287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Renesanční polyfonie byla tvořena mnoha vynikajícími skladateli. Dnes se podíváme na některé z nich a prozkoumáme jejich přínos k hudbě. Poznáme, jak jejich díla stále ovlivňují hudbu dnes.</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11</a:t>
            </a:fld>
            <a:endParaRPr lang="cs-CZ"/>
          </a:p>
        </p:txBody>
      </p:sp>
    </p:spTree>
    <p:extLst>
      <p:ext uri="{BB962C8B-B14F-4D97-AF65-F5344CB8AC3E}">
        <p14:creationId xmlns:p14="http://schemas.microsoft.com/office/powerpoint/2010/main" val="3066608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Josquin des Prez byl jedním z nejvýznamnějších skladatelů renesance. Jeho práce jsou známé svým emocionálním vyjádřením a dokonalou polyfonií. Vytvořil mnohé známé skladby, které jsou stále populární.</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12</a:t>
            </a:fld>
            <a:endParaRPr lang="cs-CZ"/>
          </a:p>
        </p:txBody>
      </p:sp>
    </p:spTree>
    <p:extLst>
      <p:ext uri="{BB962C8B-B14F-4D97-AF65-F5344CB8AC3E}">
        <p14:creationId xmlns:p14="http://schemas.microsoft.com/office/powerpoint/2010/main" val="163343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Giovanni Pierluigi da Palestrina byl dalším velkým skladatelem renesanční polyfonie. Byl známý svými nádhernými mší a jeho styl silně ovlivnil církevní hudbu. Palestrina vytvořil harmonii, která byla příkladem dokonalosti.</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13</a:t>
            </a:fld>
            <a:endParaRPr lang="cs-CZ"/>
          </a:p>
        </p:txBody>
      </p:sp>
    </p:spTree>
    <p:extLst>
      <p:ext uri="{BB962C8B-B14F-4D97-AF65-F5344CB8AC3E}">
        <p14:creationId xmlns:p14="http://schemas.microsoft.com/office/powerpoint/2010/main" val="1376065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Kromě Josquina a Palestriny existuje mnoho dalších významných skladatelů, jako například Orlando di Lasso nebo Thomas Tallis, kteří přispěli k renesanční hudbě svými originálními a inovativními skladbami.</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14</a:t>
            </a:fld>
            <a:endParaRPr lang="cs-CZ"/>
          </a:p>
        </p:txBody>
      </p:sp>
    </p:spTree>
    <p:extLst>
      <p:ext uri="{BB962C8B-B14F-4D97-AF65-F5344CB8AC3E}">
        <p14:creationId xmlns:p14="http://schemas.microsoft.com/office/powerpoint/2010/main" val="1596170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Pojďme se podívat na to, jak zní renesanční polyfonie. Uslyšíme ukázku jednoduché polyfonní skladby, která nám ukáže, jak jednotlivé hlasy spolupracují a vytvářejí celkový zvuk.</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15</a:t>
            </a:fld>
            <a:endParaRPr lang="cs-CZ"/>
          </a:p>
        </p:txBody>
      </p:sp>
    </p:spTree>
    <p:extLst>
      <p:ext uri="{BB962C8B-B14F-4D97-AF65-F5344CB8AC3E}">
        <p14:creationId xmlns:p14="http://schemas.microsoft.com/office/powerpoint/2010/main" val="3584255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Teď si poslechněte ukázku, kde se různě melodie spojují dohromady. Zaměřte se na to, jak každé hlas přispívá k celkové harmonii. To je kouzlo polyfonie!</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16</a:t>
            </a:fld>
            <a:endParaRPr lang="cs-CZ"/>
          </a:p>
        </p:txBody>
      </p:sp>
    </p:spTree>
    <p:extLst>
      <p:ext uri="{BB962C8B-B14F-4D97-AF65-F5344CB8AC3E}">
        <p14:creationId xmlns:p14="http://schemas.microsoft.com/office/powerpoint/2010/main" val="246683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Nyní si společně poslechneme několik skladeb a pokusíme se určit, jaké hlasy slyšíme. Pomůže nám to lépe pochopit, jak polyfonie funguje v praxi.</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17</a:t>
            </a:fld>
            <a:endParaRPr lang="cs-CZ"/>
          </a:p>
        </p:txBody>
      </p:sp>
    </p:spTree>
    <p:extLst>
      <p:ext uri="{BB962C8B-B14F-4D97-AF65-F5344CB8AC3E}">
        <p14:creationId xmlns:p14="http://schemas.microsoft.com/office/powerpoint/2010/main" val="3217282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Polyfonii můžeme zpívat i my! Ukážeme si několik jednoduchých melodií, které můžeme zpívat společně. Uvidíme, jak je možné spojit více hlasů a vytvořit tak krásnou muziku.</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18</a:t>
            </a:fld>
            <a:endParaRPr lang="cs-CZ"/>
          </a:p>
        </p:txBody>
      </p:sp>
    </p:spTree>
    <p:extLst>
      <p:ext uri="{BB962C8B-B14F-4D97-AF65-F5344CB8AC3E}">
        <p14:creationId xmlns:p14="http://schemas.microsoft.com/office/powerpoint/2010/main" val="260518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Nyní se dostáváme k nejzajímavější části dne! Společně vytvoříme vlastní polyfonní skladbu. Na chvíli se staneme skladateli a uvidíme, jak naše hlasy mohou fungovat dohromady.</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19</a:t>
            </a:fld>
            <a:endParaRPr lang="cs-CZ"/>
          </a:p>
        </p:txBody>
      </p:sp>
    </p:spTree>
    <p:extLst>
      <p:ext uri="{BB962C8B-B14F-4D97-AF65-F5344CB8AC3E}">
        <p14:creationId xmlns:p14="http://schemas.microsoft.com/office/powerpoint/2010/main" val="357876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Na dnešním programu je několik zajímavých témat. Nejprve si vysvětlíme, co je to polyfonie a jak zní. Poté se podíváme na hudbu v renesanci a na známé skladatele této doby. Na závěr si vyzkoušíme vytvořit vlastní polyfonii!</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2</a:t>
            </a:fld>
            <a:endParaRPr lang="cs-CZ"/>
          </a:p>
        </p:txBody>
      </p:sp>
    </p:spTree>
    <p:extLst>
      <p:ext uri="{BB962C8B-B14F-4D97-AF65-F5344CB8AC3E}">
        <p14:creationId xmlns:p14="http://schemas.microsoft.com/office/powerpoint/2010/main" val="59939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Zahrajeme si některé hudební hry, které nám pomohou pochopit, jak funguje polyfonie. Hry nás naučí, jak vytvářet a kombinovat různé melodie zábavným způsobem.</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20</a:t>
            </a:fld>
            <a:endParaRPr lang="cs-CZ"/>
          </a:p>
        </p:txBody>
      </p:sp>
    </p:spTree>
    <p:extLst>
      <p:ext uri="{BB962C8B-B14F-4D97-AF65-F5344CB8AC3E}">
        <p14:creationId xmlns:p14="http://schemas.microsoft.com/office/powerpoint/2010/main" val="689754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Teď si společně zkusíme složit krátkou polyfonní melodii. Každý z nás přidá svůj vlastní hlas a vytvoříme tak jedinečný hudební zážitek.</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21</a:t>
            </a:fld>
            <a:endParaRPr lang="cs-CZ"/>
          </a:p>
        </p:txBody>
      </p:sp>
    </p:spTree>
    <p:extLst>
      <p:ext uri="{BB962C8B-B14F-4D97-AF65-F5344CB8AC3E}">
        <p14:creationId xmlns:p14="http://schemas.microsoft.com/office/powerpoint/2010/main" val="2101036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Na závěr si poslechneme naši vytvořenou polyfonii a zjistíme, jak naše hlasy zní dohromady. Uvidíme, jak krásně se může polyfonie spojit a vytvořit něco jedinečného!</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22</a:t>
            </a:fld>
            <a:endParaRPr lang="cs-CZ"/>
          </a:p>
        </p:txBody>
      </p:sp>
    </p:spTree>
    <p:extLst>
      <p:ext uri="{BB962C8B-B14F-4D97-AF65-F5344CB8AC3E}">
        <p14:creationId xmlns:p14="http://schemas.microsoft.com/office/powerpoint/2010/main" val="1738487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Dnes jsme se naučili o renesanční polyfonii, jak zní a kdo byli její významní skladatelé. Doufám, že vás toto hudební dobrodružství inspirovalo k dalšímu objevování hudby a skládání vlastních melodií.</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23</a:t>
            </a:fld>
            <a:endParaRPr lang="cs-CZ"/>
          </a:p>
        </p:txBody>
      </p:sp>
    </p:spTree>
    <p:extLst>
      <p:ext uri="{BB962C8B-B14F-4D97-AF65-F5344CB8AC3E}">
        <p14:creationId xmlns:p14="http://schemas.microsoft.com/office/powerpoint/2010/main" val="354770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Polyfonie je způsob skládání hudby, kdy se více nezávislých melodických linií hraje nebo zpívá současně. Umožňuje nám zažít bohaté a komplexní zvuky. Nyní se podíváme na jednoduché vysvětlení polyfonie.</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3</a:t>
            </a:fld>
            <a:endParaRPr lang="cs-CZ"/>
          </a:p>
        </p:txBody>
      </p:sp>
    </p:spTree>
    <p:extLst>
      <p:ext uri="{BB962C8B-B14F-4D97-AF65-F5344CB8AC3E}">
        <p14:creationId xmlns:p14="http://schemas.microsoft.com/office/powerpoint/2010/main" val="194392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Polyfonie se skládá z více hlasů, které se vzájemně doplňují a vytvářejí harmonii. Je to jako když se ve skupině lidí mluví najednou, každý má svůj příběh, ale dohromady vytvářejí krásný zvuk.</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4</a:t>
            </a:fld>
            <a:endParaRPr lang="cs-CZ"/>
          </a:p>
        </p:txBody>
      </p:sp>
    </p:spTree>
    <p:extLst>
      <p:ext uri="{BB962C8B-B14F-4D97-AF65-F5344CB8AC3E}">
        <p14:creationId xmlns:p14="http://schemas.microsoft.com/office/powerpoint/2010/main" val="387385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Polyfonie zní jako harmonické spojení různých melodií. Představte si, že každý hlas je jako barevný štětec na malířském plátně, který společně vytváří nádherný obraz. Poslechněte si této ukázky a zjistěte, jak se jednotlivé hlasy navzájem prolínají.</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5</a:t>
            </a:fld>
            <a:endParaRPr lang="cs-CZ"/>
          </a:p>
        </p:txBody>
      </p:sp>
    </p:spTree>
    <p:extLst>
      <p:ext uri="{BB962C8B-B14F-4D97-AF65-F5344CB8AC3E}">
        <p14:creationId xmlns:p14="http://schemas.microsoft.com/office/powerpoint/2010/main" val="253702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Polyfonii si můžete představit také jako skupinový zpěv, kde každý zpěvák má svou vlastní melodii, ale spolu vytvářejí krásnou píseň. To je často viditelné v různých hudebních skupinách a ansámblech.</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6</a:t>
            </a:fld>
            <a:endParaRPr lang="cs-CZ"/>
          </a:p>
        </p:txBody>
      </p:sp>
    </p:spTree>
    <p:extLst>
      <p:ext uri="{BB962C8B-B14F-4D97-AF65-F5344CB8AC3E}">
        <p14:creationId xmlns:p14="http://schemas.microsoft.com/office/powerpoint/2010/main" val="35010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Renesance byla obdobím velkých objevů v umění, vědě a kultuře. Hudba se stala důležitou součástí společenského a náboženského života. Prozkoumávejme, jaké hudební nástroje a styly byly ve renesanci populární.</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7</a:t>
            </a:fld>
            <a:endParaRPr lang="cs-CZ"/>
          </a:p>
        </p:txBody>
      </p:sp>
    </p:spTree>
    <p:extLst>
      <p:ext uri="{BB962C8B-B14F-4D97-AF65-F5344CB8AC3E}">
        <p14:creationId xmlns:p14="http://schemas.microsoft.com/office/powerpoint/2010/main" val="370771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V období renesance se lidé začali znovu zajímat o klasické myšlení a umění. Hudba se vyvíjela, aby odrážela nové myšlenky a emoce. To vedlo k bohatšímu a rozmanitějšímu hudebnímu stylu.</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8</a:t>
            </a:fld>
            <a:endParaRPr lang="cs-CZ"/>
          </a:p>
        </p:txBody>
      </p:sp>
    </p:spTree>
    <p:extLst>
      <p:ext uri="{BB962C8B-B14F-4D97-AF65-F5344CB8AC3E}">
        <p14:creationId xmlns:p14="http://schemas.microsoft.com/office/powerpoint/2010/main" val="267365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Mezi oblíbené hudební nástroje renesanční doby patřily loutny, violy a varhany. Tyto nástroje přidaly nový rozměr k polyfonní hudbě a obohatily ji o krásné zvuky.</a:t>
            </a:r>
          </a:p>
        </p:txBody>
      </p:sp>
      <p:sp>
        <p:nvSpPr>
          <p:cNvPr id="4" name="Zástupný symbol pro číslo snímku 3"/>
          <p:cNvSpPr>
            <a:spLocks noGrp="1"/>
          </p:cNvSpPr>
          <p:nvPr>
            <p:ph type="sldNum" sz="quarter" idx="5"/>
          </p:nvPr>
        </p:nvSpPr>
        <p:spPr/>
        <p:txBody>
          <a:bodyPr/>
          <a:lstStyle/>
          <a:p>
            <a:fld id="{B6E55787-E588-4BBD-8473-1FEE505E1792}" type="slidenum">
              <a:rPr lang="cs-CZ" smtClean="0"/>
              <a:t>9</a:t>
            </a:fld>
            <a:endParaRPr lang="cs-CZ"/>
          </a:p>
        </p:txBody>
      </p:sp>
    </p:spTree>
    <p:extLst>
      <p:ext uri="{BB962C8B-B14F-4D97-AF65-F5344CB8AC3E}">
        <p14:creationId xmlns:p14="http://schemas.microsoft.com/office/powerpoint/2010/main" val="264957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D6280F-1B1D-64EF-51F7-2CE77A978F0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1187D7F-84B3-518B-BABB-390FE2922D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F52BD3E-9740-B116-D90A-C04797B215F7}"/>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5" name="Zástupný symbol pro zápatí 4">
            <a:extLst>
              <a:ext uri="{FF2B5EF4-FFF2-40B4-BE49-F238E27FC236}">
                <a16:creationId xmlns:a16="http://schemas.microsoft.com/office/drawing/2014/main" id="{97CB5F69-F1AD-4D90-C29A-1E76B92799D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296A17A-6D76-8CCD-3B1D-F9494799559E}"/>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389289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CABAEE-6DD9-9A28-2B04-C799A0D9C69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66BBCFC-3DC7-6758-E38D-77D07F97207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4D7DDE9-7CA1-FDCD-49D7-7398EF288CB6}"/>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5" name="Zástupný symbol pro zápatí 4">
            <a:extLst>
              <a:ext uri="{FF2B5EF4-FFF2-40B4-BE49-F238E27FC236}">
                <a16:creationId xmlns:a16="http://schemas.microsoft.com/office/drawing/2014/main" id="{51EDBAA9-0660-67D9-9E25-BEFAB833577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5EDEC19-CAE3-9A3B-C88B-CA821F9239C6}"/>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89120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3347114-8F19-8E61-CB11-AD578AED748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B8EEF1E-4754-3280-CF41-FBF56B36458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F1E5E07-159A-9CC2-EDB0-A23BE3CDC674}"/>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5" name="Zástupný symbol pro zápatí 4">
            <a:extLst>
              <a:ext uri="{FF2B5EF4-FFF2-40B4-BE49-F238E27FC236}">
                <a16:creationId xmlns:a16="http://schemas.microsoft.com/office/drawing/2014/main" id="{B7028431-662C-781A-5B08-9576889BD11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5E25506-F737-1539-78C1-AC776308B20B}"/>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219095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C5FA29-FF25-B9D5-01DF-53519CC348B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37AAB67-AC6C-6440-7FD5-CFBF834AE70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EC7ECFC-8301-046C-B62C-6ACDA31B2AA2}"/>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5" name="Zástupný symbol pro zápatí 4">
            <a:extLst>
              <a:ext uri="{FF2B5EF4-FFF2-40B4-BE49-F238E27FC236}">
                <a16:creationId xmlns:a16="http://schemas.microsoft.com/office/drawing/2014/main" id="{6BC2D99E-F6F4-B969-DF73-C1515E13D1D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3727328-852A-69D2-FFC9-337A3C128604}"/>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115682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242F9B-152D-FC22-FEC3-34B553E7C80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44FA226-A8D2-7AE4-AF82-12D3EA9373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2E71C2A-5E5E-B95B-F5AC-73204EF4512C}"/>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5" name="Zástupný symbol pro zápatí 4">
            <a:extLst>
              <a:ext uri="{FF2B5EF4-FFF2-40B4-BE49-F238E27FC236}">
                <a16:creationId xmlns:a16="http://schemas.microsoft.com/office/drawing/2014/main" id="{5457D670-8EE3-DADC-782C-FF47A21D3EB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DEC08F9-9FAE-1FB4-5055-2B84AE4FDE2C}"/>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382995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A72FFC-5567-1673-BF8D-AE9D9B975F5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3F2E40F-CBC7-5F6F-84F0-FEF84FE5FDD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F09580B-CEC1-4F53-AAAD-A758D073427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AE331C1-7422-D64B-ADFF-22BF14F55FD7}"/>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6" name="Zástupný symbol pro zápatí 5">
            <a:extLst>
              <a:ext uri="{FF2B5EF4-FFF2-40B4-BE49-F238E27FC236}">
                <a16:creationId xmlns:a16="http://schemas.microsoft.com/office/drawing/2014/main" id="{55BC6E19-B132-D0CC-6574-A8190D91230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B4FD09F-5AED-BFD2-E6B1-510A05E9178E}"/>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408078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7015BD-2E4C-70CF-099F-FB62B6B6D9A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7031C24-948A-C4C0-4382-7AF9B08C9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F62F401-04E2-F2F4-36D7-6FB2F81B1B6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5FF5555-6166-4CEB-EB4E-3368232D5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F5423E9-4DC8-DD74-757F-84093A39F8F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98EA18B-10F4-A9F1-7314-C621F6838AC2}"/>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8" name="Zástupný symbol pro zápatí 7">
            <a:extLst>
              <a:ext uri="{FF2B5EF4-FFF2-40B4-BE49-F238E27FC236}">
                <a16:creationId xmlns:a16="http://schemas.microsoft.com/office/drawing/2014/main" id="{4A9D6296-8BD0-DCBE-9A2A-F313311B099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389F715-483D-FE98-AABB-D71066475A6F}"/>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34897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6A8B3D-D992-5DB9-8759-C972DEDC25D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F88F8BA-BB7C-B533-1DA5-55AA980CF979}"/>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4" name="Zástupný symbol pro zápatí 3">
            <a:extLst>
              <a:ext uri="{FF2B5EF4-FFF2-40B4-BE49-F238E27FC236}">
                <a16:creationId xmlns:a16="http://schemas.microsoft.com/office/drawing/2014/main" id="{EC1D6567-A16E-9F61-2D6B-CAE67482988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630CA20-5B73-9375-3DC3-07FDC487808D}"/>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197963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8C0D321-96A4-7DCB-CC90-B3BAAEA22412}"/>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3" name="Zástupný symbol pro zápatí 2">
            <a:extLst>
              <a:ext uri="{FF2B5EF4-FFF2-40B4-BE49-F238E27FC236}">
                <a16:creationId xmlns:a16="http://schemas.microsoft.com/office/drawing/2014/main" id="{43442749-D931-90D9-13EE-540C37949CA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BA7A370-BAD0-74EE-6142-E94B5F231F9A}"/>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413562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F3AE8-3C31-B579-D0EC-DB5A3951B4E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D4DF5D0-ABE0-EB00-27E1-643CFDB1B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AA16D70-A388-E25D-0F1C-0805F1D35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B03887A-8E51-7285-A4C8-F242622D5C5F}"/>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6" name="Zástupný symbol pro zápatí 5">
            <a:extLst>
              <a:ext uri="{FF2B5EF4-FFF2-40B4-BE49-F238E27FC236}">
                <a16:creationId xmlns:a16="http://schemas.microsoft.com/office/drawing/2014/main" id="{4C7312C7-E6EE-7CC5-36B5-1D77C92CAB0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CD42D8C-9D15-5F73-9740-DF62AA6AEBCD}"/>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3914059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FC2516-E71B-9F5A-9DA2-EEC6378B965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CFEB853-289D-F381-4C30-7DD7D724F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3675401-087B-588D-9314-CA23D18C9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4AEA728-E7D6-F94C-532A-2703E48B7E24}"/>
              </a:ext>
            </a:extLst>
          </p:cNvPr>
          <p:cNvSpPr>
            <a:spLocks noGrp="1"/>
          </p:cNvSpPr>
          <p:nvPr>
            <p:ph type="dt" sz="half" idx="10"/>
          </p:nvPr>
        </p:nvSpPr>
        <p:spPr/>
        <p:txBody>
          <a:bodyPr/>
          <a:lstStyle/>
          <a:p>
            <a:fld id="{65A621C9-68E8-4B2F-A404-CD84FB8F749F}" type="datetimeFigureOut">
              <a:rPr lang="cs-CZ" smtClean="0"/>
              <a:t>22.10.2024</a:t>
            </a:fld>
            <a:endParaRPr lang="cs-CZ"/>
          </a:p>
        </p:txBody>
      </p:sp>
      <p:sp>
        <p:nvSpPr>
          <p:cNvPr id="6" name="Zástupný symbol pro zápatí 5">
            <a:extLst>
              <a:ext uri="{FF2B5EF4-FFF2-40B4-BE49-F238E27FC236}">
                <a16:creationId xmlns:a16="http://schemas.microsoft.com/office/drawing/2014/main" id="{93F1749D-C7A6-BADE-8A8E-95707DDCBD5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23AE6D1-FFB7-1B4F-A370-13F72D7FEF01}"/>
              </a:ext>
            </a:extLst>
          </p:cNvPr>
          <p:cNvSpPr>
            <a:spLocks noGrp="1"/>
          </p:cNvSpPr>
          <p:nvPr>
            <p:ph type="sldNum" sz="quarter" idx="12"/>
          </p:nvPr>
        </p:nvSpPr>
        <p:spPr/>
        <p:txBody>
          <a:bodyPr/>
          <a:lstStyle/>
          <a:p>
            <a:fld id="{D4E668E6-7ED1-4E54-97A7-7801A52E5672}" type="slidenum">
              <a:rPr lang="cs-CZ" smtClean="0"/>
              <a:t>‹#›</a:t>
            </a:fld>
            <a:endParaRPr lang="cs-CZ"/>
          </a:p>
        </p:txBody>
      </p:sp>
    </p:spTree>
    <p:extLst>
      <p:ext uri="{BB962C8B-B14F-4D97-AF65-F5344CB8AC3E}">
        <p14:creationId xmlns:p14="http://schemas.microsoft.com/office/powerpoint/2010/main" val="154979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7E98A50-3CF3-9F85-C732-5496C9549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9C8CE56-F9F2-EFFD-5958-6DE4D1B7B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D5C6571-7C64-E73B-0D25-FFAFC342E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A621C9-68E8-4B2F-A404-CD84FB8F749F}" type="datetimeFigureOut">
              <a:rPr lang="cs-CZ" smtClean="0"/>
              <a:t>22.10.2024</a:t>
            </a:fld>
            <a:endParaRPr lang="cs-CZ"/>
          </a:p>
        </p:txBody>
      </p:sp>
      <p:sp>
        <p:nvSpPr>
          <p:cNvPr id="5" name="Zástupný symbol pro zápatí 4">
            <a:extLst>
              <a:ext uri="{FF2B5EF4-FFF2-40B4-BE49-F238E27FC236}">
                <a16:creationId xmlns:a16="http://schemas.microsoft.com/office/drawing/2014/main" id="{E9F6C2F0-5812-1D62-DA99-51020B8CDE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3AF20D31-C39D-2724-6016-5C12B7EF4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E668E6-7ED1-4E54-97A7-7801A52E5672}" type="slidenum">
              <a:rPr lang="cs-CZ" smtClean="0"/>
              <a:t>‹#›</a:t>
            </a:fld>
            <a:endParaRPr lang="cs-CZ"/>
          </a:p>
        </p:txBody>
      </p:sp>
    </p:spTree>
    <p:extLst>
      <p:ext uri="{BB962C8B-B14F-4D97-AF65-F5344CB8AC3E}">
        <p14:creationId xmlns:p14="http://schemas.microsoft.com/office/powerpoint/2010/main" val="238130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Pohled shora na různé hudební nástroje">
            <a:extLst>
              <a:ext uri="{FF2B5EF4-FFF2-40B4-BE49-F238E27FC236}">
                <a16:creationId xmlns:a16="http://schemas.microsoft.com/office/drawing/2014/main" id="{46515DC0-CB5D-4187-8E45-916BB6F7EB6A}"/>
              </a:ext>
            </a:extLst>
          </p:cNvPr>
          <p:cNvPicPr>
            <a:picLocks noChangeAspect="1"/>
          </p:cNvPicPr>
          <p:nvPr/>
        </p:nvPicPr>
        <p:blipFill>
          <a:blip r:embed="rId3"/>
          <a:srcRect r="6237"/>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6E7B3EE0-363D-3FAB-C966-8972335DC142}"/>
              </a:ext>
            </a:extLst>
          </p:cNvPr>
          <p:cNvSpPr>
            <a:spLocks noGrp="1"/>
          </p:cNvSpPr>
          <p:nvPr>
            <p:ph type="ctrTitle"/>
          </p:nvPr>
        </p:nvSpPr>
        <p:spPr>
          <a:xfrm>
            <a:off x="7935402" y="743447"/>
            <a:ext cx="3445765" cy="3692028"/>
          </a:xfrm>
          <a:noFill/>
        </p:spPr>
        <p:txBody>
          <a:bodyPr>
            <a:normAutofit/>
          </a:bodyPr>
          <a:lstStyle/>
          <a:p>
            <a:pPr algn="l"/>
            <a:r>
              <a:rPr lang="cs-CZ" sz="4000"/>
              <a:t>Renesanční polyfonie: Hudební dobrodružství pro malé objevitele</a:t>
            </a:r>
          </a:p>
        </p:txBody>
      </p:sp>
      <p:sp>
        <p:nvSpPr>
          <p:cNvPr id="3" name="Podnadpis 2">
            <a:extLst>
              <a:ext uri="{FF2B5EF4-FFF2-40B4-BE49-F238E27FC236}">
                <a16:creationId xmlns:a16="http://schemas.microsoft.com/office/drawing/2014/main" id="{198F40DA-B7AC-2FFA-20EF-BAF305E6655C}"/>
              </a:ext>
            </a:extLst>
          </p:cNvPr>
          <p:cNvSpPr>
            <a:spLocks noGrp="1"/>
          </p:cNvSpPr>
          <p:nvPr>
            <p:ph type="subTitle" idx="1"/>
          </p:nvPr>
        </p:nvSpPr>
        <p:spPr>
          <a:xfrm>
            <a:off x="7935403" y="4629234"/>
            <a:ext cx="3445766" cy="1485319"/>
          </a:xfrm>
          <a:noFill/>
        </p:spPr>
        <p:txBody>
          <a:bodyPr>
            <a:normAutofit/>
          </a:bodyPr>
          <a:lstStyle/>
          <a:p>
            <a:pPr algn="l"/>
            <a:r>
              <a:rPr lang="cs-CZ"/>
              <a:t>Objevte krásu vícestupňové hudby s námi</a:t>
            </a:r>
          </a:p>
        </p:txBody>
      </p:sp>
    </p:spTree>
    <p:extLst>
      <p:ext uri="{BB962C8B-B14F-4D97-AF65-F5344CB8AC3E}">
        <p14:creationId xmlns:p14="http://schemas.microsoft.com/office/powerpoint/2010/main" val="402049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6F08E27-A9E6-BF2C-AEB4-F49A69EF2B2D}"/>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a:t>Různé druhy hudby v renesanci</a:t>
            </a:r>
          </a:p>
        </p:txBody>
      </p:sp>
      <p:pic>
        <p:nvPicPr>
          <p:cNvPr id="5" name="Zástupný obsah 4" descr="Postavy Zenne a Celebi z turecké tradice stínových loutek: Karagoz a Hacivat. Tyto figurky jsou vedlejší postavy">
            <a:extLst>
              <a:ext uri="{FF2B5EF4-FFF2-40B4-BE49-F238E27FC236}">
                <a16:creationId xmlns:a16="http://schemas.microsoft.com/office/drawing/2014/main" id="{375709E9-A3C3-4E38-95F5-A62F092998C3}"/>
              </a:ext>
            </a:extLst>
          </p:cNvPr>
          <p:cNvPicPr>
            <a:picLocks noGrp="1" noChangeAspect="1"/>
          </p:cNvPicPr>
          <p:nvPr>
            <p:ph sz="half" idx="1"/>
          </p:nvPr>
        </p:nvPicPr>
        <p:blipFill>
          <a:blip r:embed="rId3"/>
          <a:srcRect l="5469" r="1314" b="-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Zástupný obsah 3">
            <a:extLst>
              <a:ext uri="{FF2B5EF4-FFF2-40B4-BE49-F238E27FC236}">
                <a16:creationId xmlns:a16="http://schemas.microsoft.com/office/drawing/2014/main" id="{4A1B50D4-A9DE-5C44-EFCD-5F0E63D9E1F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97004" y="670559"/>
            <a:ext cx="4555782" cy="5445076"/>
          </a:xfrm>
        </p:spPr>
        <p:txBody>
          <a:bodyPr>
            <a:normAutofit/>
          </a:bodyPr>
          <a:lstStyle/>
          <a:p>
            <a:pPr marL="0" indent="0">
              <a:spcBef>
                <a:spcPts val="2500"/>
              </a:spcBef>
              <a:buNone/>
            </a:pPr>
            <a:r>
              <a:rPr lang="cs-CZ" sz="1400" b="1"/>
              <a:t>Chrámová hudba</a:t>
            </a:r>
          </a:p>
          <a:p>
            <a:pPr marL="0" lvl="1" indent="0">
              <a:buNone/>
            </a:pPr>
            <a:r>
              <a:rPr lang="cs-CZ" sz="1400"/>
              <a:t>Chrámová hudba během renesance byla zaměřena na duchovní vyjádření a liturgické účely a často zahrnovala vícehlasé skladby.</a:t>
            </a:r>
          </a:p>
          <a:p>
            <a:pPr marL="0" indent="0">
              <a:spcBef>
                <a:spcPts val="2500"/>
              </a:spcBef>
              <a:buNone/>
            </a:pPr>
            <a:r>
              <a:rPr lang="cs-CZ" sz="1400" b="1"/>
              <a:t>Světská hudba</a:t>
            </a:r>
          </a:p>
          <a:p>
            <a:pPr marL="0" lvl="1" indent="0">
              <a:buNone/>
            </a:pPr>
            <a:r>
              <a:rPr lang="cs-CZ" sz="1400"/>
              <a:t>Světská hudba v renesanci zahrnovala různé žánry a témata, často s důrazem na lásku a každodenní život, což odráží společenské změny.</a:t>
            </a:r>
          </a:p>
          <a:p>
            <a:pPr marL="0" indent="0">
              <a:spcBef>
                <a:spcPts val="2500"/>
              </a:spcBef>
              <a:buNone/>
            </a:pPr>
            <a:r>
              <a:rPr lang="cs-CZ" sz="1400" b="1"/>
              <a:t>Taneční hudba</a:t>
            </a:r>
          </a:p>
          <a:p>
            <a:pPr marL="0" lvl="1" indent="0">
              <a:buNone/>
            </a:pPr>
            <a:r>
              <a:rPr lang="cs-CZ" sz="1400"/>
              <a:t>Taneční hudba během renesance byla energická a rytmická, často spojována s lidovými tanci a slavnostmi, což zajišťovalo zábavu pro široké publikum.</a:t>
            </a:r>
          </a:p>
        </p:txBody>
      </p:sp>
    </p:spTree>
    <p:extLst>
      <p:ext uri="{BB962C8B-B14F-4D97-AF65-F5344CB8AC3E}">
        <p14:creationId xmlns:p14="http://schemas.microsoft.com/office/powerpoint/2010/main" val="233279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8B92137-78CE-E49A-C2DC-8CEA98ABFEC3}"/>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Známí skladatelé renesanční polyfonie</a:t>
            </a:r>
          </a:p>
        </p:txBody>
      </p:sp>
    </p:spTree>
    <p:extLst>
      <p:ext uri="{BB962C8B-B14F-4D97-AF65-F5344CB8AC3E}">
        <p14:creationId xmlns:p14="http://schemas.microsoft.com/office/powerpoint/2010/main" val="35865178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B14F423-4963-B20D-AEC0-11E9D74F6EFE}"/>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a:t>Kdo byl Josquin des Prez?</a:t>
            </a:r>
          </a:p>
        </p:txBody>
      </p:sp>
      <p:pic>
        <p:nvPicPr>
          <p:cNvPr id="5" name="Zástupný obsah 4" descr="&quot;Starý rezavý klíč a notový zápis. Hudební motiv. Fokus na ploše, tónina mírně rozostřená&quot;">
            <a:extLst>
              <a:ext uri="{FF2B5EF4-FFF2-40B4-BE49-F238E27FC236}">
                <a16:creationId xmlns:a16="http://schemas.microsoft.com/office/drawing/2014/main" id="{C4D86F22-33EA-47BE-89E5-1EF7A5AA2134}"/>
              </a:ext>
            </a:extLst>
          </p:cNvPr>
          <p:cNvPicPr>
            <a:picLocks noGrp="1" noChangeAspect="1"/>
          </p:cNvPicPr>
          <p:nvPr>
            <p:ph sz="half" idx="1"/>
          </p:nvPr>
        </p:nvPicPr>
        <p:blipFill>
          <a:blip r:embed="rId3"/>
          <a:srcRect b="1281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Zástupný obsah 3">
            <a:extLst>
              <a:ext uri="{FF2B5EF4-FFF2-40B4-BE49-F238E27FC236}">
                <a16:creationId xmlns:a16="http://schemas.microsoft.com/office/drawing/2014/main" id="{EA5306F7-D83E-7B08-7FA2-D49EF007A01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97004" y="670559"/>
            <a:ext cx="4555782" cy="5445076"/>
          </a:xfrm>
        </p:spPr>
        <p:txBody>
          <a:bodyPr>
            <a:normAutofit/>
          </a:bodyPr>
          <a:lstStyle/>
          <a:p>
            <a:pPr marL="0" indent="0">
              <a:spcBef>
                <a:spcPts val="2500"/>
              </a:spcBef>
              <a:buNone/>
            </a:pPr>
            <a:r>
              <a:rPr lang="cs-CZ" sz="1400" b="1"/>
              <a:t>Renesanční skladatel</a:t>
            </a:r>
          </a:p>
          <a:p>
            <a:pPr marL="0" lvl="1" indent="0">
              <a:buNone/>
            </a:pPr>
            <a:r>
              <a:rPr lang="cs-CZ" sz="1400"/>
              <a:t>Josquin des Prez je považován za jednoho z nejvlivnějších skladatelů renesance, který měl významný dopad na hudbu.</a:t>
            </a:r>
          </a:p>
          <a:p>
            <a:pPr marL="0" indent="0">
              <a:spcBef>
                <a:spcPts val="2500"/>
              </a:spcBef>
              <a:buNone/>
            </a:pPr>
            <a:r>
              <a:rPr lang="cs-CZ" sz="1400" b="1"/>
              <a:t>Emocionální vyjádření</a:t>
            </a:r>
          </a:p>
          <a:p>
            <a:pPr marL="0" lvl="1" indent="0">
              <a:buNone/>
            </a:pPr>
            <a:r>
              <a:rPr lang="cs-CZ" sz="1400"/>
              <a:t>Jeho skladby jsou známé svým hlubokým emocionálním vyjádřením, které oslovuje posluchače i dnes.</a:t>
            </a:r>
          </a:p>
          <a:p>
            <a:pPr marL="0" indent="0">
              <a:spcBef>
                <a:spcPts val="2500"/>
              </a:spcBef>
              <a:buNone/>
            </a:pPr>
            <a:r>
              <a:rPr lang="cs-CZ" sz="1400" b="1"/>
              <a:t>Polyfonie</a:t>
            </a:r>
          </a:p>
          <a:p>
            <a:pPr marL="0" lvl="1" indent="0">
              <a:buNone/>
            </a:pPr>
            <a:r>
              <a:rPr lang="cs-CZ" sz="1400"/>
              <a:t>Josquinova práce se vyznačuje dokonalou polyfonií, což je klíčový prvek jeho skladeb, který je dodnes obdivován.</a:t>
            </a:r>
          </a:p>
        </p:txBody>
      </p:sp>
    </p:spTree>
    <p:extLst>
      <p:ext uri="{BB962C8B-B14F-4D97-AF65-F5344CB8AC3E}">
        <p14:creationId xmlns:p14="http://schemas.microsoft.com/office/powerpoint/2010/main" val="1398326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5889F74-4B9D-6149-36A8-92EBD0860DB9}"/>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a:t>Palestrina: Hudební mistr</a:t>
            </a:r>
          </a:p>
        </p:txBody>
      </p:sp>
      <p:pic>
        <p:nvPicPr>
          <p:cNvPr id="5" name="Zástupný obsah 4" descr="Velká skupina sboristů stojí bok po boku v katedrále a zkouší před koncertem vážné hudby">
            <a:extLst>
              <a:ext uri="{FF2B5EF4-FFF2-40B4-BE49-F238E27FC236}">
                <a16:creationId xmlns:a16="http://schemas.microsoft.com/office/drawing/2014/main" id="{80C1F15D-9DE5-4864-AF93-65561F2F1825}"/>
              </a:ext>
            </a:extLst>
          </p:cNvPr>
          <p:cNvPicPr>
            <a:picLocks noGrp="1" noChangeAspect="1"/>
          </p:cNvPicPr>
          <p:nvPr>
            <p:ph sz="half" idx="1"/>
          </p:nvPr>
        </p:nvPicPr>
        <p:blipFill>
          <a:blip r:embed="rId3"/>
          <a:srcRect b="5369"/>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Zástupný obsah 3">
            <a:extLst>
              <a:ext uri="{FF2B5EF4-FFF2-40B4-BE49-F238E27FC236}">
                <a16:creationId xmlns:a16="http://schemas.microsoft.com/office/drawing/2014/main" id="{63ACB525-322B-A722-5168-BB5EC7AD4DE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97004" y="670559"/>
            <a:ext cx="4555782" cy="5445076"/>
          </a:xfrm>
        </p:spPr>
        <p:txBody>
          <a:bodyPr>
            <a:normAutofit/>
          </a:bodyPr>
          <a:lstStyle/>
          <a:p>
            <a:pPr marL="0" indent="0">
              <a:spcBef>
                <a:spcPts val="2500"/>
              </a:spcBef>
              <a:buNone/>
            </a:pPr>
            <a:r>
              <a:rPr lang="cs-CZ" sz="1400" b="1"/>
              <a:t>Renesanční polyfonie</a:t>
            </a:r>
          </a:p>
          <a:p>
            <a:pPr marL="0" lvl="1" indent="0">
              <a:buNone/>
            </a:pPr>
            <a:r>
              <a:rPr lang="cs-CZ" sz="1400"/>
              <a:t>Palestrina byl významným skladatelem renesanční polyfonie, který přinesl nový rozměr do hudební kompozice své doby.</a:t>
            </a:r>
          </a:p>
          <a:p>
            <a:pPr marL="0" indent="0">
              <a:spcBef>
                <a:spcPts val="2500"/>
              </a:spcBef>
              <a:buNone/>
            </a:pPr>
            <a:r>
              <a:rPr lang="cs-CZ" sz="1400" b="1"/>
              <a:t>Nádherné mše</a:t>
            </a:r>
          </a:p>
          <a:p>
            <a:pPr marL="0" lvl="1" indent="0">
              <a:buNone/>
            </a:pPr>
            <a:r>
              <a:rPr lang="cs-CZ" sz="1400"/>
              <a:t>Jeho mše jsou známé svou krásou a emocionální hloubkou, a dodnes se hrají v církevních obřadech.</a:t>
            </a:r>
          </a:p>
          <a:p>
            <a:pPr marL="0" indent="0">
              <a:spcBef>
                <a:spcPts val="2500"/>
              </a:spcBef>
              <a:buNone/>
            </a:pPr>
            <a:r>
              <a:rPr lang="cs-CZ" sz="1400" b="1"/>
              <a:t>Vliv na církevní hudbu</a:t>
            </a:r>
          </a:p>
          <a:p>
            <a:pPr marL="0" lvl="1" indent="0">
              <a:buNone/>
            </a:pPr>
            <a:r>
              <a:rPr lang="cs-CZ" sz="1400"/>
              <a:t>Palestrinovy skladby měly dlouhotrvající vliv na církevní hudbu a nastavily standardy pro budoucí skladatele.</a:t>
            </a:r>
          </a:p>
        </p:txBody>
      </p:sp>
    </p:spTree>
    <p:extLst>
      <p:ext uri="{BB962C8B-B14F-4D97-AF65-F5344CB8AC3E}">
        <p14:creationId xmlns:p14="http://schemas.microsoft.com/office/powerpoint/2010/main" val="3726090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EAC9AF3-6763-D9F4-907B-72EF495EEAAD}"/>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a:t>Další slavní skladatelé</a:t>
            </a:r>
          </a:p>
        </p:txBody>
      </p:sp>
      <p:pic>
        <p:nvPicPr>
          <p:cNvPr id="5" name="Zástupný obsah 4" descr="Stará foukací harmonika a noty. Hudební motiv">
            <a:extLst>
              <a:ext uri="{FF2B5EF4-FFF2-40B4-BE49-F238E27FC236}">
                <a16:creationId xmlns:a16="http://schemas.microsoft.com/office/drawing/2014/main" id="{3DEDF2B0-A52C-4CA0-902E-188865AEFBDC}"/>
              </a:ext>
            </a:extLst>
          </p:cNvPr>
          <p:cNvPicPr>
            <a:picLocks noGrp="1" noChangeAspect="1"/>
          </p:cNvPicPr>
          <p:nvPr>
            <p:ph sz="half" idx="1"/>
          </p:nvPr>
        </p:nvPicPr>
        <p:blipFill>
          <a:blip r:embed="rId3"/>
          <a:srcRect b="1281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Zástupný obsah 3">
            <a:extLst>
              <a:ext uri="{FF2B5EF4-FFF2-40B4-BE49-F238E27FC236}">
                <a16:creationId xmlns:a16="http://schemas.microsoft.com/office/drawing/2014/main" id="{8A57E609-3F5F-7422-03F6-7B22582C57D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97004" y="670559"/>
            <a:ext cx="4555782" cy="5445076"/>
          </a:xfrm>
        </p:spPr>
        <p:txBody>
          <a:bodyPr>
            <a:normAutofit/>
          </a:bodyPr>
          <a:lstStyle/>
          <a:p>
            <a:pPr marL="0" indent="0">
              <a:spcBef>
                <a:spcPts val="2500"/>
              </a:spcBef>
              <a:buNone/>
            </a:pPr>
            <a:r>
              <a:rPr lang="cs-CZ" sz="1400" b="1"/>
              <a:t>Orlando di Lasso</a:t>
            </a:r>
          </a:p>
          <a:p>
            <a:pPr marL="0" lvl="1" indent="0">
              <a:buNone/>
            </a:pPr>
            <a:r>
              <a:rPr lang="cs-CZ" sz="1400"/>
              <a:t>Orlando di Lasso byl významným skladatelem renesanční hudby, známý svou bohatou polyfonií a emocionálními skladbami.</a:t>
            </a:r>
          </a:p>
          <a:p>
            <a:pPr marL="0" indent="0">
              <a:spcBef>
                <a:spcPts val="2500"/>
              </a:spcBef>
              <a:buNone/>
            </a:pPr>
            <a:r>
              <a:rPr lang="cs-CZ" sz="1400" b="1"/>
              <a:t>Thomas Tallis</a:t>
            </a:r>
          </a:p>
          <a:p>
            <a:pPr marL="0" lvl="1" indent="0">
              <a:buNone/>
            </a:pPr>
            <a:r>
              <a:rPr lang="cs-CZ" sz="1400"/>
              <a:t>Thomas Tallis byl dalším významným skladatelem renesance, jehož díla ovlivnila vývoj anglikánské hudby a liturgie.</a:t>
            </a:r>
          </a:p>
          <a:p>
            <a:pPr marL="0" indent="0">
              <a:spcBef>
                <a:spcPts val="2500"/>
              </a:spcBef>
              <a:buNone/>
            </a:pPr>
            <a:r>
              <a:rPr lang="cs-CZ" sz="1400" b="1"/>
              <a:t>Renesanční hudba</a:t>
            </a:r>
          </a:p>
          <a:p>
            <a:pPr marL="0" lvl="1" indent="0">
              <a:buNone/>
            </a:pPr>
            <a:r>
              <a:rPr lang="cs-CZ" sz="1400"/>
              <a:t>Renesanční hudba byla charakterizována komplexními harmoniemi a rozmanitými hudebními formami, inovativně posouvajícími hranice doby.</a:t>
            </a:r>
          </a:p>
        </p:txBody>
      </p:sp>
    </p:spTree>
    <p:extLst>
      <p:ext uri="{BB962C8B-B14F-4D97-AF65-F5344CB8AC3E}">
        <p14:creationId xmlns:p14="http://schemas.microsoft.com/office/powerpoint/2010/main" val="3401663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3E168B24-3DB4-3C82-4BAD-6801EDD0EF3A}"/>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Jak zní renesanční polyfonie?</a:t>
            </a:r>
          </a:p>
        </p:txBody>
      </p:sp>
    </p:spTree>
    <p:extLst>
      <p:ext uri="{BB962C8B-B14F-4D97-AF65-F5344CB8AC3E}">
        <p14:creationId xmlns:p14="http://schemas.microsoft.com/office/powerpoint/2010/main" val="23610135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9DD33E1-66CA-DB1C-2EC6-6DCE7E605C8D}"/>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a:t>Ukázka jednoduché polyfonní skladby</a:t>
            </a:r>
          </a:p>
        </p:txBody>
      </p:sp>
      <p:pic>
        <p:nvPicPr>
          <p:cNvPr id="5" name="Zástupný obsah 4" descr="Hudební noty na černé.">
            <a:extLst>
              <a:ext uri="{FF2B5EF4-FFF2-40B4-BE49-F238E27FC236}">
                <a16:creationId xmlns:a16="http://schemas.microsoft.com/office/drawing/2014/main" id="{B4387601-D66A-4A15-837E-B4ABC2071CBE}"/>
              </a:ext>
            </a:extLst>
          </p:cNvPr>
          <p:cNvPicPr>
            <a:picLocks noGrp="1" noChangeAspect="1"/>
          </p:cNvPicPr>
          <p:nvPr>
            <p:ph sz="half" idx="1"/>
          </p:nvPr>
        </p:nvPicPr>
        <p:blipFill>
          <a:blip r:embed="rId3"/>
          <a:srcRect r="6355" b="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Zástupný obsah 3">
            <a:extLst>
              <a:ext uri="{FF2B5EF4-FFF2-40B4-BE49-F238E27FC236}">
                <a16:creationId xmlns:a16="http://schemas.microsoft.com/office/drawing/2014/main" id="{EAF3EC4F-0C4F-8284-85B6-2C80AB26D1E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97004" y="670559"/>
            <a:ext cx="4555782" cy="5445076"/>
          </a:xfrm>
        </p:spPr>
        <p:txBody>
          <a:bodyPr>
            <a:normAutofit/>
          </a:bodyPr>
          <a:lstStyle/>
          <a:p>
            <a:pPr marL="0" indent="0">
              <a:spcBef>
                <a:spcPts val="2500"/>
              </a:spcBef>
              <a:buNone/>
            </a:pPr>
            <a:r>
              <a:rPr lang="cs-CZ" sz="1400" b="1"/>
              <a:t>Polyfonní struktura</a:t>
            </a:r>
          </a:p>
          <a:p>
            <a:pPr marL="0" lvl="1" indent="0">
              <a:buNone/>
            </a:pPr>
            <a:r>
              <a:rPr lang="cs-CZ" sz="1400"/>
              <a:t>Polyfonie spojuje různé melodie, které se vzájemně doplňují a vytvářejí harmonický zvuk.</a:t>
            </a:r>
          </a:p>
          <a:p>
            <a:pPr marL="0" indent="0">
              <a:spcBef>
                <a:spcPts val="2500"/>
              </a:spcBef>
              <a:buNone/>
            </a:pPr>
            <a:r>
              <a:rPr lang="cs-CZ" sz="1400" b="1"/>
              <a:t>Hlasový příspěvek</a:t>
            </a:r>
          </a:p>
          <a:p>
            <a:pPr marL="0" lvl="1" indent="0">
              <a:buNone/>
            </a:pPr>
            <a:r>
              <a:rPr lang="cs-CZ" sz="1400"/>
              <a:t>Každý hlas přispívá k celkovému zvuku, což ukazuje důležitost spolupráce v hudbě.</a:t>
            </a:r>
          </a:p>
          <a:p>
            <a:pPr marL="0" indent="0">
              <a:spcBef>
                <a:spcPts val="2500"/>
              </a:spcBef>
              <a:buNone/>
            </a:pPr>
            <a:r>
              <a:rPr lang="cs-CZ" sz="1400" b="1"/>
              <a:t>Kouzlo polyfonie</a:t>
            </a:r>
          </a:p>
          <a:p>
            <a:pPr marL="0" lvl="1" indent="0">
              <a:buNone/>
            </a:pPr>
            <a:r>
              <a:rPr lang="cs-CZ" sz="1400"/>
              <a:t>Polyfonie vytváří unikátní zvukový zážitek, který fascinuje posluchače a ukazuje bohatství hudebního umění.</a:t>
            </a:r>
          </a:p>
        </p:txBody>
      </p:sp>
    </p:spTree>
    <p:extLst>
      <p:ext uri="{BB962C8B-B14F-4D97-AF65-F5344CB8AC3E}">
        <p14:creationId xmlns:p14="http://schemas.microsoft.com/office/powerpoint/2010/main" val="444367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Žena poslouchající hudbu svým mobilním telefonem, hologramové poznámky v horní části obrazu.">
            <a:extLst>
              <a:ext uri="{FF2B5EF4-FFF2-40B4-BE49-F238E27FC236}">
                <a16:creationId xmlns:a16="http://schemas.microsoft.com/office/drawing/2014/main" id="{9EF5BA81-ACA3-48C3-87B2-A25392C07F7E}"/>
              </a:ext>
            </a:extLst>
          </p:cNvPr>
          <p:cNvPicPr>
            <a:picLocks noGrp="1" noChangeAspect="1"/>
          </p:cNvPicPr>
          <p:nvPr>
            <p:ph sz="half" idx="1"/>
          </p:nvPr>
        </p:nvPicPr>
        <p:blipFill>
          <a:blip r:embed="rId3"/>
          <a:srcRect l="3422" r="2460"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F9C9CEE4-6B2E-9170-E949-3404058B0517}"/>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Společné poslechové cvičení</a:t>
            </a:r>
          </a:p>
        </p:txBody>
      </p:sp>
      <p:sp>
        <p:nvSpPr>
          <p:cNvPr id="4" name="Zástupný obsah 3">
            <a:extLst>
              <a:ext uri="{FF2B5EF4-FFF2-40B4-BE49-F238E27FC236}">
                <a16:creationId xmlns:a16="http://schemas.microsoft.com/office/drawing/2014/main" id="{1A3EBA91-7410-8738-C8F3-D5A65D31F1E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434201"/>
            <a:ext cx="3822189" cy="3742762"/>
          </a:xfrm>
        </p:spPr>
        <p:txBody>
          <a:bodyPr>
            <a:normAutofit/>
          </a:bodyPr>
          <a:lstStyle/>
          <a:p>
            <a:pPr marL="0" indent="0">
              <a:spcBef>
                <a:spcPts val="2500"/>
              </a:spcBef>
              <a:buNone/>
            </a:pPr>
            <a:r>
              <a:rPr lang="cs-CZ" sz="1400" b="1"/>
              <a:t>Polyfonie v praxi</a:t>
            </a:r>
          </a:p>
          <a:p>
            <a:pPr marL="0" lvl="1" indent="0">
              <a:buNone/>
            </a:pPr>
            <a:r>
              <a:rPr lang="cs-CZ" sz="1400"/>
              <a:t>Poslouchání skladeb nám pomůže lépe porozumět, jak funguje polyfonie a jak se kombinují různé hlasy.</a:t>
            </a:r>
          </a:p>
          <a:p>
            <a:pPr marL="0" indent="0">
              <a:spcBef>
                <a:spcPts val="2500"/>
              </a:spcBef>
              <a:buNone/>
            </a:pPr>
            <a:r>
              <a:rPr lang="cs-CZ" sz="1400" b="1"/>
              <a:t>Rozpoznávání hlasů</a:t>
            </a:r>
          </a:p>
          <a:p>
            <a:pPr marL="0" lvl="1" indent="0">
              <a:buNone/>
            </a:pPr>
            <a:r>
              <a:rPr lang="cs-CZ" sz="1400"/>
              <a:t>Budeme se snažit identifikovat různé hlasy v polyfonních skladbách, což obohatí naše poslechové dovednosti.</a:t>
            </a:r>
          </a:p>
        </p:txBody>
      </p:sp>
    </p:spTree>
    <p:extLst>
      <p:ext uri="{BB962C8B-B14F-4D97-AF65-F5344CB8AC3E}">
        <p14:creationId xmlns:p14="http://schemas.microsoft.com/office/powerpoint/2010/main" val="3929595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2F760E-E1EE-FD17-47FB-0319BD4E564A}"/>
              </a:ext>
            </a:extLst>
          </p:cNvPr>
          <p:cNvSpPr>
            <a:spLocks noGrp="1"/>
          </p:cNvSpPr>
          <p:nvPr>
            <p:ph type="title"/>
          </p:nvPr>
        </p:nvSpPr>
        <p:spPr>
          <a:xfrm>
            <a:off x="707413" y="4544704"/>
            <a:ext cx="4792635" cy="1811645"/>
          </a:xfrm>
        </p:spPr>
        <p:txBody>
          <a:bodyPr vert="horz" lIns="91440" tIns="45720" rIns="91440" bIns="45720" rtlCol="0" anchor="ctr">
            <a:normAutofit/>
          </a:bodyPr>
          <a:lstStyle/>
          <a:p>
            <a:r>
              <a:rPr lang="en-US" sz="4000"/>
              <a:t>Jak můžeme zpívat polyfonii?</a:t>
            </a:r>
          </a:p>
        </p:txBody>
      </p:sp>
      <p:pic>
        <p:nvPicPr>
          <p:cNvPr id="5" name="Zástupný obsah 4" descr="Lidé tleskají">
            <a:extLst>
              <a:ext uri="{FF2B5EF4-FFF2-40B4-BE49-F238E27FC236}">
                <a16:creationId xmlns:a16="http://schemas.microsoft.com/office/drawing/2014/main" id="{D10628BB-9B6D-44CB-872D-EB2C53A1BE34}"/>
              </a:ext>
            </a:extLst>
          </p:cNvPr>
          <p:cNvPicPr>
            <a:picLocks noGrp="1" noChangeAspect="1"/>
          </p:cNvPicPr>
          <p:nvPr>
            <p:ph sz="half" idx="1"/>
          </p:nvPr>
        </p:nvPicPr>
        <p:blipFill>
          <a:blip r:embed="rId3"/>
          <a:srcRect l="1111" r="-1" b="-1"/>
          <a:stretch/>
        </p:blipFill>
        <p:spPr>
          <a:xfrm>
            <a:off x="-1" y="10"/>
            <a:ext cx="6096001" cy="4114790"/>
          </a:xfrm>
          <a:prstGeom prst="rect">
            <a:avLst/>
          </a:prstGeom>
        </p:spPr>
      </p:pic>
      <p:sp>
        <p:nvSpPr>
          <p:cNvPr id="4" name="Zástupný obsah 3">
            <a:extLst>
              <a:ext uri="{FF2B5EF4-FFF2-40B4-BE49-F238E27FC236}">
                <a16:creationId xmlns:a16="http://schemas.microsoft.com/office/drawing/2014/main" id="{50AA6014-3980-96D5-C869-B9D23BE3832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03410" y="691912"/>
            <a:ext cx="4585646" cy="5474173"/>
          </a:xfrm>
        </p:spPr>
        <p:txBody>
          <a:bodyPr>
            <a:normAutofit/>
          </a:bodyPr>
          <a:lstStyle/>
          <a:p>
            <a:pPr marL="0" indent="0">
              <a:spcBef>
                <a:spcPts val="2500"/>
              </a:spcBef>
              <a:buNone/>
            </a:pPr>
            <a:r>
              <a:rPr lang="cs-CZ" sz="1400" b="1"/>
              <a:t>Úvod do polyfonie</a:t>
            </a:r>
          </a:p>
          <a:p>
            <a:pPr marL="0" lvl="1" indent="0">
              <a:buNone/>
            </a:pPr>
            <a:r>
              <a:rPr lang="cs-CZ" sz="1400"/>
              <a:t>Polyfonie je způsob, jak spojit více hlasů a vytvořit komplexní hudební struktury. Je to krásný způsob, jak zpívat společně.</a:t>
            </a:r>
          </a:p>
          <a:p>
            <a:pPr marL="0" indent="0">
              <a:spcBef>
                <a:spcPts val="2500"/>
              </a:spcBef>
              <a:buNone/>
            </a:pPr>
            <a:r>
              <a:rPr lang="cs-CZ" sz="1400" b="1"/>
              <a:t>Jednoduché melodie</a:t>
            </a:r>
          </a:p>
          <a:p>
            <a:pPr marL="0" lvl="1" indent="0">
              <a:buNone/>
            </a:pPr>
            <a:r>
              <a:rPr lang="cs-CZ" sz="1400"/>
              <a:t>Naučíme se několik jednoduchých melodií, které lze snadno zpívat v skupině. Tyto melodie nám pomohou pochopit základy polyfonie.</a:t>
            </a:r>
          </a:p>
          <a:p>
            <a:pPr marL="0" indent="0">
              <a:spcBef>
                <a:spcPts val="2500"/>
              </a:spcBef>
              <a:buNone/>
            </a:pPr>
            <a:r>
              <a:rPr lang="cs-CZ" sz="1400" b="1"/>
              <a:t>Vytvoření krásné muziky</a:t>
            </a:r>
          </a:p>
          <a:p>
            <a:pPr marL="0" lvl="1" indent="0">
              <a:buNone/>
            </a:pPr>
            <a:r>
              <a:rPr lang="cs-CZ" sz="1400"/>
              <a:t>Kombinováním různých hlasů a melodií můžeme vytvořit krásnou a harmonickou hudbu. Polyfonie obohacuje náš zpěv a posiluje týmového ducha.</a:t>
            </a:r>
          </a:p>
        </p:txBody>
      </p:sp>
    </p:spTree>
    <p:extLst>
      <p:ext uri="{BB962C8B-B14F-4D97-AF65-F5344CB8AC3E}">
        <p14:creationId xmlns:p14="http://schemas.microsoft.com/office/powerpoint/2010/main" val="944822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21D9806C-95C1-D266-0F0B-1293B90D568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Vytvořme vlastní polyfonii</a:t>
            </a:r>
          </a:p>
        </p:txBody>
      </p:sp>
    </p:spTree>
    <p:extLst>
      <p:ext uri="{BB962C8B-B14F-4D97-AF65-F5344CB8AC3E}">
        <p14:creationId xmlns:p14="http://schemas.microsoft.com/office/powerpoint/2010/main" val="407078406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Harmonika na notovém listu">
            <a:extLst>
              <a:ext uri="{FF2B5EF4-FFF2-40B4-BE49-F238E27FC236}">
                <a16:creationId xmlns:a16="http://schemas.microsoft.com/office/drawing/2014/main" id="{930FC874-482D-4FB7-B2C6-50A9A08FED6E}"/>
              </a:ext>
            </a:extLst>
          </p:cNvPr>
          <p:cNvPicPr>
            <a:picLocks noGrp="1" noChangeAspect="1"/>
          </p:cNvPicPr>
          <p:nvPr>
            <p:ph sz="half" idx="1"/>
          </p:nvPr>
        </p:nvPicPr>
        <p:blipFill>
          <a:blip r:embed="rId3"/>
          <a:srcRect r="5882"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B613C36A-72E6-B725-F0C6-28E9D6E89A6B}"/>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Program prezentace</a:t>
            </a:r>
          </a:p>
        </p:txBody>
      </p:sp>
      <p:sp>
        <p:nvSpPr>
          <p:cNvPr id="4" name="Zástupný obsah 3">
            <a:extLst>
              <a:ext uri="{FF2B5EF4-FFF2-40B4-BE49-F238E27FC236}">
                <a16:creationId xmlns:a16="http://schemas.microsoft.com/office/drawing/2014/main" id="{8FAF93A1-A0D5-B2C0-EEA6-0C624AE17AE7}"/>
              </a:ext>
            </a:extLst>
          </p:cNvPr>
          <p:cNvSpPr>
            <a:spLocks noGrp="1"/>
          </p:cNvSpPr>
          <p:nvPr>
            <p:ph sz="half" idx="2"/>
          </p:nvPr>
        </p:nvSpPr>
        <p:spPr>
          <a:xfrm>
            <a:off x="7531610" y="2434201"/>
            <a:ext cx="3822189" cy="3742762"/>
          </a:xfrm>
        </p:spPr>
        <p:txBody>
          <a:bodyPr vert="horz" lIns="91440" tIns="45720" rIns="91440" bIns="45720" rtlCol="0">
            <a:normAutofit/>
          </a:bodyPr>
          <a:lstStyle/>
          <a:p>
            <a:r>
              <a:rPr lang="en-US" sz="2000"/>
              <a:t>Co je to polyfonie?</a:t>
            </a:r>
          </a:p>
          <a:p>
            <a:r>
              <a:rPr lang="en-US" sz="2000"/>
              <a:t>Hudba v renesanci</a:t>
            </a:r>
          </a:p>
          <a:p>
            <a:r>
              <a:rPr lang="en-US" sz="2000"/>
              <a:t>Známí skladatelé renesanční polyfonie</a:t>
            </a:r>
          </a:p>
          <a:p>
            <a:r>
              <a:rPr lang="en-US" sz="2000"/>
              <a:t>Jak zní renesanční polyfonie?</a:t>
            </a:r>
          </a:p>
          <a:p>
            <a:r>
              <a:rPr lang="en-US" sz="2000"/>
              <a:t>Vytvořme vlastní polyfonii</a:t>
            </a:r>
          </a:p>
        </p:txBody>
      </p:sp>
    </p:spTree>
    <p:extLst>
      <p:ext uri="{BB962C8B-B14F-4D97-AF65-F5344CB8AC3E}">
        <p14:creationId xmlns:p14="http://schemas.microsoft.com/office/powerpoint/2010/main" val="1847914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99CAE4E-EAF0-88EF-6999-4D76B6DB6D05}"/>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a:t>Jednoduché hudební hry pro děti</a:t>
            </a:r>
          </a:p>
        </p:txBody>
      </p:sp>
      <p:sp>
        <p:nvSpPr>
          <p:cNvPr id="4" name="Zástupný obsah 3">
            <a:extLst>
              <a:ext uri="{FF2B5EF4-FFF2-40B4-BE49-F238E27FC236}">
                <a16:creationId xmlns:a16="http://schemas.microsoft.com/office/drawing/2014/main" id="{02A7E823-5F6A-FBBD-585A-7911C48CE4A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1800" y="2470244"/>
            <a:ext cx="5334197" cy="3769835"/>
          </a:xfrm>
        </p:spPr>
        <p:txBody>
          <a:bodyPr>
            <a:normAutofit/>
          </a:bodyPr>
          <a:lstStyle/>
          <a:p>
            <a:pPr marL="0" indent="0">
              <a:spcBef>
                <a:spcPts val="2500"/>
              </a:spcBef>
              <a:buNone/>
            </a:pPr>
            <a:r>
              <a:rPr lang="cs-CZ" sz="1400" b="1"/>
              <a:t>Základy polyfonie</a:t>
            </a:r>
          </a:p>
          <a:p>
            <a:pPr marL="0" lvl="1" indent="0">
              <a:buNone/>
            </a:pPr>
            <a:r>
              <a:rPr lang="cs-CZ" sz="1400"/>
              <a:t>Hry nám pomohou pochopit principy polyfonie a jak různé melodie spolu harmonizují.</a:t>
            </a:r>
          </a:p>
          <a:p>
            <a:pPr marL="0" indent="0">
              <a:spcBef>
                <a:spcPts val="2500"/>
              </a:spcBef>
              <a:buNone/>
            </a:pPr>
            <a:r>
              <a:rPr lang="cs-CZ" sz="1400" b="1"/>
              <a:t>Kombinace melodií</a:t>
            </a:r>
          </a:p>
          <a:p>
            <a:pPr marL="0" lvl="1" indent="0">
              <a:buNone/>
            </a:pPr>
            <a:r>
              <a:rPr lang="cs-CZ" sz="1400"/>
              <a:t>Naučíme se, jak vytvářet a kombinovat různé melodie zábavným a interaktivním způsobem.</a:t>
            </a:r>
          </a:p>
          <a:p>
            <a:pPr marL="0" indent="0">
              <a:spcBef>
                <a:spcPts val="2500"/>
              </a:spcBef>
              <a:buNone/>
            </a:pPr>
            <a:r>
              <a:rPr lang="cs-CZ" sz="1400" b="1"/>
              <a:t>Zábava s hudbou</a:t>
            </a:r>
          </a:p>
          <a:p>
            <a:pPr marL="0" lvl="1" indent="0">
              <a:buNone/>
            </a:pPr>
            <a:r>
              <a:rPr lang="cs-CZ" sz="1400"/>
              <a:t>Hudební hry jsou zábavným způsobem, jak děti motivují k učení a objevování hudby.</a:t>
            </a:r>
          </a:p>
        </p:txBody>
      </p:sp>
      <p:pic>
        <p:nvPicPr>
          <p:cNvPr id="5" name="Zástupný obsah 4" descr="Studenti základních přírodních věd se učí o molekulách">
            <a:extLst>
              <a:ext uri="{FF2B5EF4-FFF2-40B4-BE49-F238E27FC236}">
                <a16:creationId xmlns:a16="http://schemas.microsoft.com/office/drawing/2014/main" id="{6476AA3C-3B65-4019-9FE3-AFB26A583388}"/>
              </a:ext>
            </a:extLst>
          </p:cNvPr>
          <p:cNvPicPr>
            <a:picLocks noGrp="1" noChangeAspect="1"/>
          </p:cNvPicPr>
          <p:nvPr>
            <p:ph sz="half" idx="1"/>
          </p:nvPr>
        </p:nvPicPr>
        <p:blipFill>
          <a:blip r:embed="rId3"/>
          <a:srcRect l="13174" r="35184"/>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870936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Různé hudební nástroje, digitální tablety a noty na vícebarevném pozadí.">
            <a:extLst>
              <a:ext uri="{FF2B5EF4-FFF2-40B4-BE49-F238E27FC236}">
                <a16:creationId xmlns:a16="http://schemas.microsoft.com/office/drawing/2014/main" id="{94B6228D-DFA4-4DC7-A6A5-69F5CBA7CA1E}"/>
              </a:ext>
            </a:extLst>
          </p:cNvPr>
          <p:cNvPicPr>
            <a:picLocks noGrp="1" noChangeAspect="1"/>
          </p:cNvPicPr>
          <p:nvPr>
            <p:ph sz="half" idx="1"/>
          </p:nvPr>
        </p:nvPicPr>
        <p:blipFill>
          <a:blip r:embed="rId3"/>
          <a:srcRect t="543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6057A5DD-92F8-D316-DCA2-56FF9CDBD813}"/>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3700"/>
              <a:t>Společné skládání krátké polyfonní melodie</a:t>
            </a:r>
          </a:p>
        </p:txBody>
      </p:sp>
      <p:sp>
        <p:nvSpPr>
          <p:cNvPr id="4" name="Zástupný obsah 3">
            <a:extLst>
              <a:ext uri="{FF2B5EF4-FFF2-40B4-BE49-F238E27FC236}">
                <a16:creationId xmlns:a16="http://schemas.microsoft.com/office/drawing/2014/main" id="{0A9307D4-0FE9-74E0-B84D-C31CD9925C1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531610" y="2434201"/>
            <a:ext cx="3822189" cy="3742762"/>
          </a:xfrm>
        </p:spPr>
        <p:txBody>
          <a:bodyPr>
            <a:normAutofit/>
          </a:bodyPr>
          <a:lstStyle/>
          <a:p>
            <a:pPr marL="0" indent="0">
              <a:spcBef>
                <a:spcPts val="2500"/>
              </a:spcBef>
              <a:buNone/>
            </a:pPr>
            <a:r>
              <a:rPr lang="cs-CZ" sz="1400" b="1"/>
              <a:t>Společná hudební spolupráce</a:t>
            </a:r>
          </a:p>
          <a:p>
            <a:pPr marL="0" lvl="1" indent="0">
              <a:buNone/>
            </a:pPr>
            <a:r>
              <a:rPr lang="cs-CZ" sz="1400"/>
              <a:t>Každý účastník přidá svůj vlastní hlas k vytvoření harmonické polyfonní melodie, což posílí pocit spolupráce.</a:t>
            </a:r>
          </a:p>
          <a:p>
            <a:pPr marL="0" indent="0">
              <a:spcBef>
                <a:spcPts val="2500"/>
              </a:spcBef>
              <a:buNone/>
            </a:pPr>
            <a:r>
              <a:rPr lang="cs-CZ" sz="1400" b="1"/>
              <a:t>Jedinečný hudební zážitek</a:t>
            </a:r>
          </a:p>
          <a:p>
            <a:pPr marL="0" lvl="1" indent="0">
              <a:buNone/>
            </a:pPr>
            <a:r>
              <a:rPr lang="cs-CZ" sz="1400"/>
              <a:t>Společné skládání melodie přináší jedinečný zážitek, který spojuje různé hlasy a styly do jednoho celku.</a:t>
            </a:r>
          </a:p>
        </p:txBody>
      </p:sp>
    </p:spTree>
    <p:extLst>
      <p:ext uri="{BB962C8B-B14F-4D97-AF65-F5344CB8AC3E}">
        <p14:creationId xmlns:p14="http://schemas.microsoft.com/office/powerpoint/2010/main" val="190112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a:extLst>
              <a:ext uri="{FF2B5EF4-FFF2-40B4-BE49-F238E27FC236}">
                <a16:creationId xmlns:a16="http://schemas.microsoft.com/office/drawing/2014/main" id="{BD65081D-A85E-64ED-D05A-F0D9E12F33E8}"/>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a:t>Jak naše hudba zní dohromady?</a:t>
            </a:r>
          </a:p>
        </p:txBody>
      </p:sp>
      <p:sp>
        <p:nvSpPr>
          <p:cNvPr id="4" name="Zástupný obsah 3">
            <a:extLst>
              <a:ext uri="{FF2B5EF4-FFF2-40B4-BE49-F238E27FC236}">
                <a16:creationId xmlns:a16="http://schemas.microsoft.com/office/drawing/2014/main" id="{7A0A1217-FB43-22D8-DEA8-71FC572D986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1825625"/>
            <a:ext cx="5393361" cy="4351338"/>
          </a:xfrm>
        </p:spPr>
        <p:txBody>
          <a:bodyPr>
            <a:normAutofit/>
          </a:bodyPr>
          <a:lstStyle/>
          <a:p>
            <a:pPr marL="0" indent="0">
              <a:spcBef>
                <a:spcPts val="2500"/>
              </a:spcBef>
              <a:buNone/>
            </a:pPr>
            <a:r>
              <a:rPr lang="cs-CZ" sz="1400" b="1"/>
              <a:t>Polyfonie a harmonie</a:t>
            </a:r>
          </a:p>
          <a:p>
            <a:pPr marL="0" lvl="1" indent="0">
              <a:buNone/>
            </a:pPr>
            <a:r>
              <a:rPr lang="cs-CZ" sz="1400"/>
              <a:t>Posloucháme, jak různé hlasy a melodie mohou vytvořit harmonický celek, který oslovuje naše srdce.</a:t>
            </a:r>
          </a:p>
          <a:p>
            <a:pPr marL="0" indent="0">
              <a:spcBef>
                <a:spcPts val="2500"/>
              </a:spcBef>
              <a:buNone/>
            </a:pPr>
            <a:r>
              <a:rPr lang="cs-CZ" sz="1400" b="1"/>
              <a:t>Kreativní spojení</a:t>
            </a:r>
          </a:p>
          <a:p>
            <a:pPr marL="0" lvl="1" indent="0">
              <a:buNone/>
            </a:pPr>
            <a:r>
              <a:rPr lang="cs-CZ" sz="1400"/>
              <a:t>Polyfonie ukazuje krásu spojení uměleckých hlasů, které spolu vytvářejí jedinečný zvuk.</a:t>
            </a:r>
          </a:p>
          <a:p>
            <a:pPr marL="0" indent="0">
              <a:spcBef>
                <a:spcPts val="2500"/>
              </a:spcBef>
              <a:buNone/>
            </a:pPr>
            <a:r>
              <a:rPr lang="cs-CZ" sz="1400" b="1"/>
              <a:t>Jedinečnost našich hlasů</a:t>
            </a:r>
          </a:p>
          <a:p>
            <a:pPr marL="0" lvl="1" indent="0">
              <a:buNone/>
            </a:pPr>
            <a:r>
              <a:rPr lang="cs-CZ" sz="1400"/>
              <a:t>Každý hlas přináší něco zvláštního, což dává naší hudbě kouzlo a půvab.</a:t>
            </a:r>
          </a:p>
        </p:txBody>
      </p:sp>
      <p:pic>
        <p:nvPicPr>
          <p:cNvPr id="5" name="Zástupný obsah 4" descr="Glitch Hranol Neonový Duhová Vlna Víří Spirála Surrealistický Zábava Plamen Vzor Černé Pozadí Tekutost Zkroucený Levitace Lesklý Barevné Zapalující Stuha Hedvábí Zkroucený Textura Difúze Kopírovat Prostor Digitálně Generovaný Obraz Zkreslený Obraz">
            <a:extLst>
              <a:ext uri="{FF2B5EF4-FFF2-40B4-BE49-F238E27FC236}">
                <a16:creationId xmlns:a16="http://schemas.microsoft.com/office/drawing/2014/main" id="{882F834B-6728-4E1B-A1E3-3393B8DA6DF2}"/>
              </a:ext>
            </a:extLst>
          </p:cNvPr>
          <p:cNvPicPr>
            <a:picLocks noGrp="1" noChangeAspect="1"/>
          </p:cNvPicPr>
          <p:nvPr>
            <p:ph sz="half" idx="1"/>
          </p:nvPr>
        </p:nvPicPr>
        <p:blipFill>
          <a:blip r:embed="rId3"/>
          <a:srcRect l="16949" r="16300"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76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CE84510-8329-A18F-8277-AA3AB8788C52}"/>
              </a:ext>
            </a:extLst>
          </p:cNvPr>
          <p:cNvSpPr>
            <a:spLocks noGrp="1"/>
          </p:cNvSpPr>
          <p:nvPr>
            <p:ph type="title"/>
          </p:nvPr>
        </p:nvSpPr>
        <p:spPr>
          <a:xfrm>
            <a:off x="1156851" y="637762"/>
            <a:ext cx="9888496" cy="900131"/>
          </a:xfrm>
        </p:spPr>
        <p:txBody>
          <a:bodyPr anchor="t">
            <a:normAutofit/>
          </a:bodyPr>
          <a:lstStyle/>
          <a:p>
            <a:r>
              <a:rPr lang="cs-CZ" sz="4000">
                <a:solidFill>
                  <a:schemeClr val="bg1"/>
                </a:solidFill>
              </a:rPr>
              <a:t>Závěr</a:t>
            </a:r>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Zástupný obsah 2">
            <a:extLst>
              <a:ext uri="{FF2B5EF4-FFF2-40B4-BE49-F238E27FC236}">
                <a16:creationId xmlns:a16="http://schemas.microsoft.com/office/drawing/2014/main" id="{0A50AB6C-E4AD-4C8A-B800-F2AD07AA683C}"/>
              </a:ext>
            </a:extLst>
          </p:cNvPr>
          <p:cNvGraphicFramePr>
            <a:graphicFrameLocks noGrp="1"/>
          </p:cNvGraphicFramePr>
          <p:nvPr>
            <p:ph idx="1"/>
            <p:extLst>
              <p:ext uri="{D42A27DB-BD31-4B8C-83A1-F6EECF244321}">
                <p14:modId xmlns:p14="http://schemas.microsoft.com/office/powerpoint/2010/main" val="13036532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1155548" y="2217343"/>
          <a:ext cx="9880893" cy="3959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86393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53FD82BD-F8B3-05CF-122F-295A074EAD2D}"/>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Co je to polyfonie?</a:t>
            </a:r>
          </a:p>
        </p:txBody>
      </p:sp>
    </p:spTree>
    <p:extLst>
      <p:ext uri="{BB962C8B-B14F-4D97-AF65-F5344CB8AC3E}">
        <p14:creationId xmlns:p14="http://schemas.microsoft.com/office/powerpoint/2010/main" val="2644605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Dědeček učí vnučku nástroje">
            <a:extLst>
              <a:ext uri="{FF2B5EF4-FFF2-40B4-BE49-F238E27FC236}">
                <a16:creationId xmlns:a16="http://schemas.microsoft.com/office/drawing/2014/main" id="{33E63119-EE9F-4441-99A2-12F37058C53D}"/>
              </a:ext>
            </a:extLst>
          </p:cNvPr>
          <p:cNvPicPr>
            <a:picLocks noGrp="1" noChangeAspect="1"/>
          </p:cNvPicPr>
          <p:nvPr>
            <p:ph sz="half" idx="1"/>
          </p:nvPr>
        </p:nvPicPr>
        <p:blipFill>
          <a:blip r:embed="rId3"/>
          <a:srcRect l="10136" r="5473" b="2"/>
          <a:stretch/>
        </p:blipFill>
        <p:spPr>
          <a:xfrm>
            <a:off x="20" y="1666568"/>
            <a:ext cx="6106195" cy="5191432"/>
          </a:xfrm>
          <a:prstGeom prst="rect">
            <a:avLst/>
          </a:prstGeom>
        </p:spPr>
      </p:pic>
      <p:sp useBgFill="1">
        <p:nvSpPr>
          <p:cNvPr id="12" name="Rectangle 11">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AEF0AAB-7E0E-E444-875A-AA0D2AE27382}"/>
              </a:ext>
            </a:extLst>
          </p:cNvPr>
          <p:cNvSpPr>
            <a:spLocks noGrp="1"/>
          </p:cNvSpPr>
          <p:nvPr>
            <p:ph type="title"/>
          </p:nvPr>
        </p:nvSpPr>
        <p:spPr>
          <a:xfrm>
            <a:off x="761801" y="352766"/>
            <a:ext cx="10591999" cy="1023584"/>
          </a:xfrm>
        </p:spPr>
        <p:txBody>
          <a:bodyPr vert="horz" lIns="91440" tIns="45720" rIns="91440" bIns="45720" rtlCol="0" anchor="ctr">
            <a:normAutofit/>
          </a:bodyPr>
          <a:lstStyle/>
          <a:p>
            <a:r>
              <a:rPr lang="en-US" sz="4000"/>
              <a:t>Jednoduché vysvětlení polyfonie</a:t>
            </a:r>
          </a:p>
        </p:txBody>
      </p:sp>
      <p:sp>
        <p:nvSpPr>
          <p:cNvPr id="4" name="Zástupný obsah 3">
            <a:extLst>
              <a:ext uri="{FF2B5EF4-FFF2-40B4-BE49-F238E27FC236}">
                <a16:creationId xmlns:a16="http://schemas.microsoft.com/office/drawing/2014/main" id="{B0E1E230-993C-6DBF-3F89-E132EC36784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03408" y="2249766"/>
            <a:ext cx="4550391" cy="4070303"/>
          </a:xfrm>
        </p:spPr>
        <p:txBody>
          <a:bodyPr>
            <a:normAutofit/>
          </a:bodyPr>
          <a:lstStyle/>
          <a:p>
            <a:pPr marL="0" indent="0">
              <a:spcBef>
                <a:spcPts val="2500"/>
              </a:spcBef>
              <a:buNone/>
            </a:pPr>
            <a:r>
              <a:rPr lang="cs-CZ" sz="1400" b="1"/>
              <a:t>Definice polyfonie</a:t>
            </a:r>
          </a:p>
          <a:p>
            <a:pPr marL="0" lvl="1" indent="0">
              <a:buNone/>
            </a:pPr>
            <a:r>
              <a:rPr lang="cs-CZ" sz="1400"/>
              <a:t>Polyfonie je hudební technika, kde více hlasů zpívá nebo hraje současně, vytvářející harmonický zvuk.</a:t>
            </a:r>
          </a:p>
          <a:p>
            <a:pPr marL="0" indent="0">
              <a:spcBef>
                <a:spcPts val="2500"/>
              </a:spcBef>
              <a:buNone/>
            </a:pPr>
            <a:r>
              <a:rPr lang="cs-CZ" sz="1400" b="1"/>
              <a:t>Harmonie hlasů</a:t>
            </a:r>
          </a:p>
          <a:p>
            <a:pPr marL="0" lvl="1" indent="0">
              <a:buNone/>
            </a:pPr>
            <a:r>
              <a:rPr lang="cs-CZ" sz="1400"/>
              <a:t>Hlasové linky se vzájemně doplňují a vytvářejí bohatou harmonii, podobně jako vyprávění různých příběhů.</a:t>
            </a:r>
          </a:p>
          <a:p>
            <a:pPr marL="0" indent="0">
              <a:spcBef>
                <a:spcPts val="2500"/>
              </a:spcBef>
              <a:buNone/>
            </a:pPr>
            <a:r>
              <a:rPr lang="cs-CZ" sz="1400" b="1"/>
              <a:t>Skupinové vystoupení</a:t>
            </a:r>
          </a:p>
          <a:p>
            <a:pPr marL="0" lvl="1" indent="0">
              <a:buNone/>
            </a:pPr>
            <a:r>
              <a:rPr lang="cs-CZ" sz="1400"/>
              <a:t>V polyfonii každý hlas přispívá k celkovému zvuku, což připomíná skupinovou konverzaci s různými příběhy.</a:t>
            </a:r>
          </a:p>
        </p:txBody>
      </p:sp>
    </p:spTree>
    <p:extLst>
      <p:ext uri="{BB962C8B-B14F-4D97-AF65-F5344CB8AC3E}">
        <p14:creationId xmlns:p14="http://schemas.microsoft.com/office/powerpoint/2010/main" val="4022105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BC4C231-5C07-3942-83BE-7A063CDC9616}"/>
              </a:ext>
            </a:extLst>
          </p:cNvPr>
          <p:cNvSpPr>
            <a:spLocks noGrp="1"/>
          </p:cNvSpPr>
          <p:nvPr>
            <p:ph type="title"/>
          </p:nvPr>
        </p:nvSpPr>
        <p:spPr>
          <a:xfrm>
            <a:off x="707413" y="4544704"/>
            <a:ext cx="4792635" cy="1811645"/>
          </a:xfrm>
        </p:spPr>
        <p:txBody>
          <a:bodyPr vert="horz" lIns="91440" tIns="45720" rIns="91440" bIns="45720" rtlCol="0" anchor="ctr">
            <a:normAutofit/>
          </a:bodyPr>
          <a:lstStyle/>
          <a:p>
            <a:r>
              <a:rPr lang="en-US" sz="4000"/>
              <a:t>Jak zní polyfonie?</a:t>
            </a:r>
          </a:p>
        </p:txBody>
      </p:sp>
      <p:pic>
        <p:nvPicPr>
          <p:cNvPr id="5" name="Zástupný obsah 4" descr="Barevná paleta ve studiu">
            <a:extLst>
              <a:ext uri="{FF2B5EF4-FFF2-40B4-BE49-F238E27FC236}">
                <a16:creationId xmlns:a16="http://schemas.microsoft.com/office/drawing/2014/main" id="{77732A52-E671-4AB4-BED4-C1C34F826BF0}"/>
              </a:ext>
            </a:extLst>
          </p:cNvPr>
          <p:cNvPicPr>
            <a:picLocks noGrp="1" noChangeAspect="1"/>
          </p:cNvPicPr>
          <p:nvPr>
            <p:ph sz="half" idx="1"/>
          </p:nvPr>
        </p:nvPicPr>
        <p:blipFill>
          <a:blip r:embed="rId3"/>
          <a:srcRect r="1110" b="-1"/>
          <a:stretch/>
        </p:blipFill>
        <p:spPr>
          <a:xfrm>
            <a:off x="-1" y="10"/>
            <a:ext cx="6096001" cy="4114790"/>
          </a:xfrm>
          <a:prstGeom prst="rect">
            <a:avLst/>
          </a:prstGeom>
        </p:spPr>
      </p:pic>
      <p:sp>
        <p:nvSpPr>
          <p:cNvPr id="4" name="Zástupný obsah 3">
            <a:extLst>
              <a:ext uri="{FF2B5EF4-FFF2-40B4-BE49-F238E27FC236}">
                <a16:creationId xmlns:a16="http://schemas.microsoft.com/office/drawing/2014/main" id="{4F9C8AEF-37E4-ACCF-F9AF-B677FB326F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03410" y="691912"/>
            <a:ext cx="4585646" cy="5474173"/>
          </a:xfrm>
        </p:spPr>
        <p:txBody>
          <a:bodyPr>
            <a:normAutofit/>
          </a:bodyPr>
          <a:lstStyle/>
          <a:p>
            <a:pPr marL="0" indent="0">
              <a:spcBef>
                <a:spcPts val="2500"/>
              </a:spcBef>
              <a:buNone/>
            </a:pPr>
            <a:r>
              <a:rPr lang="cs-CZ" sz="1400" b="1"/>
              <a:t>Harmonické spojení melodií</a:t>
            </a:r>
          </a:p>
          <a:p>
            <a:pPr marL="0" lvl="1" indent="0">
              <a:buNone/>
            </a:pPr>
            <a:r>
              <a:rPr lang="cs-CZ" sz="1400"/>
              <a:t>Polyfonie spojuje různé melodie, čímž vytváří harmonický zvuk, který obohacuje hudební zážitek.</a:t>
            </a:r>
          </a:p>
          <a:p>
            <a:pPr marL="0" indent="0">
              <a:spcBef>
                <a:spcPts val="2500"/>
              </a:spcBef>
              <a:buNone/>
            </a:pPr>
            <a:r>
              <a:rPr lang="cs-CZ" sz="1400" b="1"/>
              <a:t>Barevný štětec</a:t>
            </a:r>
          </a:p>
          <a:p>
            <a:pPr marL="0" lvl="1" indent="0">
              <a:buNone/>
            </a:pPr>
            <a:r>
              <a:rPr lang="cs-CZ" sz="1400"/>
              <a:t>Každý hlas v polyfonii je jako barevný štětec, který přidává k celkovému zvuku a vytváří tak nádhernou skladbu.</a:t>
            </a:r>
          </a:p>
          <a:p>
            <a:pPr marL="0" indent="0">
              <a:spcBef>
                <a:spcPts val="2500"/>
              </a:spcBef>
              <a:buNone/>
            </a:pPr>
            <a:r>
              <a:rPr lang="cs-CZ" sz="1400" b="1"/>
              <a:t>Prolínání hlasů</a:t>
            </a:r>
          </a:p>
          <a:p>
            <a:pPr marL="0" lvl="1" indent="0">
              <a:buNone/>
            </a:pPr>
            <a:r>
              <a:rPr lang="cs-CZ" sz="1400"/>
              <a:t>Jednotlivé hlasy se navzájem prolínají, čímž vytvářejí komplexní a bohatý zvukový zážitek.</a:t>
            </a:r>
          </a:p>
        </p:txBody>
      </p:sp>
    </p:spTree>
    <p:extLst>
      <p:ext uri="{BB962C8B-B14F-4D97-AF65-F5344CB8AC3E}">
        <p14:creationId xmlns:p14="http://schemas.microsoft.com/office/powerpoint/2010/main" val="544979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94E3CCC-60A7-BF6C-B18C-E232B4E5D416}"/>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a:t>Příklad z každodenního života</a:t>
            </a:r>
          </a:p>
        </p:txBody>
      </p:sp>
      <p:pic>
        <p:nvPicPr>
          <p:cNvPr id="5" name="Zástupný obsah 4" descr="Mnoho plastelínových lidí předvádí syna">
            <a:extLst>
              <a:ext uri="{FF2B5EF4-FFF2-40B4-BE49-F238E27FC236}">
                <a16:creationId xmlns:a16="http://schemas.microsoft.com/office/drawing/2014/main" id="{CA2EE39B-6B39-419B-87DD-9D0CBCC5741F}"/>
              </a:ext>
            </a:extLst>
          </p:cNvPr>
          <p:cNvPicPr>
            <a:picLocks noGrp="1" noChangeAspect="1"/>
          </p:cNvPicPr>
          <p:nvPr>
            <p:ph sz="half" idx="1"/>
          </p:nvPr>
        </p:nvPicPr>
        <p:blipFill>
          <a:blip r:embed="rId3"/>
          <a:srcRect t="14384" b="8018"/>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Zástupný obsah 3">
            <a:extLst>
              <a:ext uri="{FF2B5EF4-FFF2-40B4-BE49-F238E27FC236}">
                <a16:creationId xmlns:a16="http://schemas.microsoft.com/office/drawing/2014/main" id="{7928BDE3-CF45-017C-FF25-70357122DC2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97004" y="670559"/>
            <a:ext cx="4555782" cy="5445076"/>
          </a:xfrm>
        </p:spPr>
        <p:txBody>
          <a:bodyPr>
            <a:normAutofit/>
          </a:bodyPr>
          <a:lstStyle/>
          <a:p>
            <a:pPr marL="0" indent="0">
              <a:spcBef>
                <a:spcPts val="2500"/>
              </a:spcBef>
              <a:buNone/>
            </a:pPr>
            <a:r>
              <a:rPr lang="cs-CZ" sz="1400" b="1"/>
              <a:t>Skupinový zpěv</a:t>
            </a:r>
          </a:p>
          <a:p>
            <a:pPr marL="0" lvl="1" indent="0">
              <a:buNone/>
            </a:pPr>
            <a:r>
              <a:rPr lang="cs-CZ" sz="1400"/>
              <a:t>Polyfonie se často projevuje ve skupinovém zpěvu, kde každý zpěvák přispívá unikátní melodií.</a:t>
            </a:r>
          </a:p>
          <a:p>
            <a:pPr marL="0" indent="0">
              <a:spcBef>
                <a:spcPts val="2500"/>
              </a:spcBef>
              <a:buNone/>
            </a:pPr>
            <a:r>
              <a:rPr lang="cs-CZ" sz="1400" b="1"/>
              <a:t>Hudební ansámble</a:t>
            </a:r>
          </a:p>
          <a:p>
            <a:pPr marL="0" lvl="1" indent="0">
              <a:buNone/>
            </a:pPr>
            <a:r>
              <a:rPr lang="cs-CZ" sz="1400"/>
              <a:t>Hudební ansámble ukazují, jak různé hlasy mohou společně vytvořit krásný a komplexní zvuk.</a:t>
            </a:r>
          </a:p>
          <a:p>
            <a:pPr marL="0" indent="0">
              <a:spcBef>
                <a:spcPts val="2500"/>
              </a:spcBef>
              <a:buNone/>
            </a:pPr>
            <a:r>
              <a:rPr lang="cs-CZ" sz="1400" b="1"/>
              <a:t>Různé melodie</a:t>
            </a:r>
          </a:p>
          <a:p>
            <a:pPr marL="0" lvl="1" indent="0">
              <a:buNone/>
            </a:pPr>
            <a:r>
              <a:rPr lang="cs-CZ" sz="1400"/>
              <a:t>Každý zpěvák v polyfonní skladbě přináší svou vlastní melodii, která obohacuje celkový zvuk.</a:t>
            </a:r>
          </a:p>
        </p:txBody>
      </p:sp>
    </p:spTree>
    <p:extLst>
      <p:ext uri="{BB962C8B-B14F-4D97-AF65-F5344CB8AC3E}">
        <p14:creationId xmlns:p14="http://schemas.microsoft.com/office/powerpoint/2010/main" val="3873756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673D58C3-43CA-0005-EFA4-02C5231580E0}"/>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Hudba v renesanci</a:t>
            </a:r>
          </a:p>
        </p:txBody>
      </p:sp>
    </p:spTree>
    <p:extLst>
      <p:ext uri="{BB962C8B-B14F-4D97-AF65-F5344CB8AC3E}">
        <p14:creationId xmlns:p14="http://schemas.microsoft.com/office/powerpoint/2010/main" val="7893088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63FF9A8-A119-BB6C-6A81-9106C8A4E486}"/>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Renesance: Doba objevů a umění</a:t>
            </a:r>
          </a:p>
        </p:txBody>
      </p:sp>
      <p:sp>
        <p:nvSpPr>
          <p:cNvPr id="4" name="Zástupný obsah 3">
            <a:extLst>
              <a:ext uri="{FF2B5EF4-FFF2-40B4-BE49-F238E27FC236}">
                <a16:creationId xmlns:a16="http://schemas.microsoft.com/office/drawing/2014/main" id="{C6732A22-90D6-5047-35AE-27948ED1B99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6680" y="2405067"/>
            <a:ext cx="6002110" cy="3729034"/>
          </a:xfrm>
        </p:spPr>
        <p:txBody>
          <a:bodyPr>
            <a:normAutofit/>
          </a:bodyPr>
          <a:lstStyle/>
          <a:p>
            <a:pPr marL="0" indent="0">
              <a:spcBef>
                <a:spcPts val="2500"/>
              </a:spcBef>
              <a:buNone/>
            </a:pPr>
            <a:r>
              <a:rPr lang="cs-CZ" sz="1400" b="1"/>
              <a:t>Obnova klasického myšlení</a:t>
            </a:r>
          </a:p>
          <a:p>
            <a:pPr marL="0" lvl="1" indent="0">
              <a:buNone/>
            </a:pPr>
            <a:r>
              <a:rPr lang="cs-CZ" sz="1400"/>
              <a:t>Renesance přinesla znovuobjevení klasických ideálů a filozofií, které ovlivnily umění a vědu.</a:t>
            </a:r>
          </a:p>
          <a:p>
            <a:pPr marL="0" indent="0">
              <a:spcBef>
                <a:spcPts val="2500"/>
              </a:spcBef>
              <a:buNone/>
            </a:pPr>
            <a:r>
              <a:rPr lang="cs-CZ" sz="1400" b="1"/>
              <a:t>Vývoj hudby</a:t>
            </a:r>
          </a:p>
          <a:p>
            <a:pPr marL="0" lvl="1" indent="0">
              <a:buNone/>
            </a:pPr>
            <a:r>
              <a:rPr lang="cs-CZ" sz="1400"/>
              <a:t>Hudba během renesance začala odrážet nové myšlenky a emoce, čímž se stala bohatší a rozmanitější.</a:t>
            </a:r>
          </a:p>
          <a:p>
            <a:pPr marL="0" indent="0">
              <a:spcBef>
                <a:spcPts val="2500"/>
              </a:spcBef>
              <a:buNone/>
            </a:pPr>
            <a:r>
              <a:rPr lang="cs-CZ" sz="1400" b="1"/>
              <a:t>Umělecké směry</a:t>
            </a:r>
          </a:p>
          <a:p>
            <a:pPr marL="0" lvl="1" indent="0">
              <a:buNone/>
            </a:pPr>
            <a:r>
              <a:rPr lang="cs-CZ" sz="1400"/>
              <a:t>Renesance vedla k rozvoji nových uměleckých směrů, které kladly důraz na realismus a perspektivu.</a:t>
            </a:r>
          </a:p>
        </p:txBody>
      </p:sp>
      <p:pic>
        <p:nvPicPr>
          <p:cNvPr id="5" name="Zástupný obsah 4" descr="Hudební noty. Zaměřte se na houslový klíč">
            <a:extLst>
              <a:ext uri="{FF2B5EF4-FFF2-40B4-BE49-F238E27FC236}">
                <a16:creationId xmlns:a16="http://schemas.microsoft.com/office/drawing/2014/main" id="{53422083-C4AD-489D-8877-A388FA9DBF64}"/>
              </a:ext>
            </a:extLst>
          </p:cNvPr>
          <p:cNvPicPr>
            <a:picLocks noGrp="1" noChangeAspect="1"/>
          </p:cNvPicPr>
          <p:nvPr>
            <p:ph sz="half" idx="1"/>
          </p:nvPr>
        </p:nvPicPr>
        <p:blipFill>
          <a:blip r:embed="rId3"/>
          <a:srcRect b="7966"/>
          <a:stretch/>
        </p:blipFill>
        <p:spPr>
          <a:xfrm>
            <a:off x="7199440" y="10"/>
            <a:ext cx="4992560" cy="6857990"/>
          </a:xfrm>
          <a:prstGeom prst="rect">
            <a:avLst/>
          </a:prstGeom>
          <a:effectLst/>
        </p:spPr>
      </p:pic>
    </p:spTree>
    <p:extLst>
      <p:ext uri="{BB962C8B-B14F-4D97-AF65-F5344CB8AC3E}">
        <p14:creationId xmlns:p14="http://schemas.microsoft.com/office/powerpoint/2010/main" val="2745573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80DC425-6D44-C7AA-FA6A-D1C85A8EE274}"/>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a:t>Hudební nástroje v renesanci</a:t>
            </a:r>
          </a:p>
        </p:txBody>
      </p:sp>
      <p:pic>
        <p:nvPicPr>
          <p:cNvPr id="5" name="Zástupný obsah 4" descr="Westernové zátiší s houslemi ležícími na vintage salonní židli a salonní kytarou v pozadí. Sluneční pruhy se hrabou po dřevěné stěně stodoly na kytaru a housle.">
            <a:extLst>
              <a:ext uri="{FF2B5EF4-FFF2-40B4-BE49-F238E27FC236}">
                <a16:creationId xmlns:a16="http://schemas.microsoft.com/office/drawing/2014/main" id="{8BEDBCDC-C6EB-417C-A818-497E692C9251}"/>
              </a:ext>
            </a:extLst>
          </p:cNvPr>
          <p:cNvPicPr>
            <a:picLocks noGrp="1" noChangeAspect="1"/>
          </p:cNvPicPr>
          <p:nvPr>
            <p:ph sz="half" idx="1"/>
          </p:nvPr>
        </p:nvPicPr>
        <p:blipFill>
          <a:blip r:embed="rId3"/>
          <a:srcRect t="7373" b="576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Zástupný obsah 3">
            <a:extLst>
              <a:ext uri="{FF2B5EF4-FFF2-40B4-BE49-F238E27FC236}">
                <a16:creationId xmlns:a16="http://schemas.microsoft.com/office/drawing/2014/main" id="{F797BA91-D265-8A95-216D-3A8AD0062E2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97004" y="670559"/>
            <a:ext cx="4555782" cy="5445076"/>
          </a:xfrm>
        </p:spPr>
        <p:txBody>
          <a:bodyPr>
            <a:normAutofit/>
          </a:bodyPr>
          <a:lstStyle/>
          <a:p>
            <a:pPr marL="0" indent="0">
              <a:spcBef>
                <a:spcPts val="2500"/>
              </a:spcBef>
              <a:buNone/>
            </a:pPr>
            <a:r>
              <a:rPr lang="cs-CZ" sz="1400" b="1"/>
              <a:t>Loutny</a:t>
            </a:r>
          </a:p>
          <a:p>
            <a:pPr marL="0" lvl="1" indent="0">
              <a:buNone/>
            </a:pPr>
            <a:r>
              <a:rPr lang="cs-CZ" sz="1400"/>
              <a:t>Loutny byly jedním z nejpopulárnějších nástrojů renesance, známé svou jemnou a melodickou hudbou.</a:t>
            </a:r>
          </a:p>
          <a:p>
            <a:pPr marL="0" indent="0">
              <a:spcBef>
                <a:spcPts val="2500"/>
              </a:spcBef>
              <a:buNone/>
            </a:pPr>
            <a:r>
              <a:rPr lang="cs-CZ" sz="1400" b="1"/>
              <a:t>Violy</a:t>
            </a:r>
          </a:p>
          <a:p>
            <a:pPr marL="0" lvl="1" indent="0">
              <a:buNone/>
            </a:pPr>
            <a:r>
              <a:rPr lang="cs-CZ" sz="1400"/>
              <a:t>Violy přidaly bohatý zvuk do polyfonní hudby a hrály klíčovou roli v renesančních orchestrech.</a:t>
            </a:r>
          </a:p>
          <a:p>
            <a:pPr marL="0" indent="0">
              <a:spcBef>
                <a:spcPts val="2500"/>
              </a:spcBef>
              <a:buNone/>
            </a:pPr>
            <a:r>
              <a:rPr lang="cs-CZ" sz="1400" b="1"/>
              <a:t>Varhany</a:t>
            </a:r>
          </a:p>
          <a:p>
            <a:pPr marL="0" lvl="1" indent="0">
              <a:buNone/>
            </a:pPr>
            <a:r>
              <a:rPr lang="cs-CZ" sz="1400"/>
              <a:t>Varhany obohatily liturgickou hudbu a byly často používány v kostelech pro jejich mohutný zvuk.</a:t>
            </a:r>
          </a:p>
        </p:txBody>
      </p:sp>
    </p:spTree>
    <p:extLst>
      <p:ext uri="{BB962C8B-B14F-4D97-AF65-F5344CB8AC3E}">
        <p14:creationId xmlns:p14="http://schemas.microsoft.com/office/powerpoint/2010/main" val="1613399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TotalTime>
  <Words>1762</Words>
  <Application>Microsoft Office PowerPoint</Application>
  <PresentationFormat>Širokoúhlá obrazovka</PresentationFormat>
  <Paragraphs>167</Paragraphs>
  <Slides>23</Slides>
  <Notes>23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Aptos</vt:lpstr>
      <vt:lpstr>Aptos Display</vt:lpstr>
      <vt:lpstr>Arial</vt:lpstr>
      <vt:lpstr>Calibri</vt:lpstr>
      <vt:lpstr>Motiv Office</vt:lpstr>
      <vt:lpstr>Renesanční polyfonie: Hudební dobrodružství pro malé objevitele</vt:lpstr>
      <vt:lpstr>Program prezentace</vt:lpstr>
      <vt:lpstr>Co je to polyfonie?</vt:lpstr>
      <vt:lpstr>Jednoduché vysvětlení polyfonie</vt:lpstr>
      <vt:lpstr>Jak zní polyfonie?</vt:lpstr>
      <vt:lpstr>Příklad z každodenního života</vt:lpstr>
      <vt:lpstr>Hudba v renesanci</vt:lpstr>
      <vt:lpstr>Renesance: Doba objevů a umění</vt:lpstr>
      <vt:lpstr>Hudební nástroje v renesanci</vt:lpstr>
      <vt:lpstr>Různé druhy hudby v renesanci</vt:lpstr>
      <vt:lpstr>Známí skladatelé renesanční polyfonie</vt:lpstr>
      <vt:lpstr>Kdo byl Josquin des Prez?</vt:lpstr>
      <vt:lpstr>Palestrina: Hudební mistr</vt:lpstr>
      <vt:lpstr>Další slavní skladatelé</vt:lpstr>
      <vt:lpstr>Jak zní renesanční polyfonie?</vt:lpstr>
      <vt:lpstr>Ukázka jednoduché polyfonní skladby</vt:lpstr>
      <vt:lpstr>Společné poslechové cvičení</vt:lpstr>
      <vt:lpstr>Jak můžeme zpívat polyfonii?</vt:lpstr>
      <vt:lpstr>Vytvořme vlastní polyfonii</vt:lpstr>
      <vt:lpstr>Jednoduché hudební hry pro děti</vt:lpstr>
      <vt:lpstr>Společné skládání krátké polyfonní melodie</vt:lpstr>
      <vt:lpstr>Jak naše hudba zní dohromady?</vt:lpstr>
      <vt:lpstr>Závěr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Michal Rada (EGdílna)</dc:creator>
  <cp:lastModifiedBy>Michal Rada (EGdílna)</cp:lastModifiedBy>
  <cp:revision>1</cp:revision>
  <dcterms:created xsi:type="dcterms:W3CDTF">2024-10-22T09:46:17Z</dcterms:created>
  <dcterms:modified xsi:type="dcterms:W3CDTF">2024-10-22T10:56:16Z</dcterms:modified>
</cp:coreProperties>
</file>